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832" r:id="rId2"/>
    <p:sldId id="891" r:id="rId3"/>
    <p:sldId id="851" r:id="rId4"/>
    <p:sldId id="554" r:id="rId5"/>
    <p:sldId id="831" r:id="rId6"/>
    <p:sldId id="555" r:id="rId7"/>
    <p:sldId id="826" r:id="rId8"/>
    <p:sldId id="828" r:id="rId9"/>
    <p:sldId id="556" r:id="rId10"/>
    <p:sldId id="839" r:id="rId11"/>
    <p:sldId id="834" r:id="rId12"/>
    <p:sldId id="557" r:id="rId13"/>
    <p:sldId id="558" r:id="rId14"/>
    <p:sldId id="559" r:id="rId15"/>
    <p:sldId id="560" r:id="rId16"/>
    <p:sldId id="561" r:id="rId17"/>
    <p:sldId id="562" r:id="rId18"/>
    <p:sldId id="830" r:id="rId19"/>
    <p:sldId id="563" r:id="rId20"/>
    <p:sldId id="835" r:id="rId21"/>
    <p:sldId id="565" r:id="rId22"/>
    <p:sldId id="566" r:id="rId23"/>
    <p:sldId id="567" r:id="rId24"/>
    <p:sldId id="568" r:id="rId25"/>
    <p:sldId id="836" r:id="rId26"/>
    <p:sldId id="838" r:id="rId27"/>
    <p:sldId id="569" r:id="rId28"/>
    <p:sldId id="570" r:id="rId29"/>
    <p:sldId id="571" r:id="rId30"/>
    <p:sldId id="840" r:id="rId31"/>
    <p:sldId id="837" r:id="rId32"/>
    <p:sldId id="888" r:id="rId33"/>
    <p:sldId id="889" r:id="rId34"/>
    <p:sldId id="892" r:id="rId35"/>
    <p:sldId id="893" r:id="rId36"/>
    <p:sldId id="844" r:id="rId37"/>
    <p:sldId id="847" r:id="rId38"/>
    <p:sldId id="572" r:id="rId39"/>
    <p:sldId id="878"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Martin" initials="PM" lastIdx="1" clrIdx="0">
    <p:extLst>
      <p:ext uri="{19B8F6BF-5375-455C-9EA6-DF929625EA0E}">
        <p15:presenceInfo xmlns:p15="http://schemas.microsoft.com/office/powerpoint/2012/main" userId="63d0435f4b2462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716"/>
    <a:srgbClr val="004D77"/>
    <a:srgbClr val="FF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85369" autoAdjust="0"/>
  </p:normalViewPr>
  <p:slideViewPr>
    <p:cSldViewPr snapToGrid="0">
      <p:cViewPr varScale="1">
        <p:scale>
          <a:sx n="76" d="100"/>
          <a:sy n="76" d="100"/>
        </p:scale>
        <p:origin x="91" y="216"/>
      </p:cViewPr>
      <p:guideLst/>
    </p:cSldViewPr>
  </p:slideViewPr>
  <p:notesTextViewPr>
    <p:cViewPr>
      <p:scale>
        <a:sx n="100" d="100"/>
        <a:sy n="100" d="100"/>
      </p:scale>
      <p:origin x="0" y="0"/>
    </p:cViewPr>
  </p:notesTextViewPr>
  <p:notesViewPr>
    <p:cSldViewPr snapToGrid="0" showGuides="1">
      <p:cViewPr varScale="1">
        <p:scale>
          <a:sx n="69" d="100"/>
          <a:sy n="6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0E98-FBEE-4DA6-8313-95D1E752B819}" type="datetimeFigureOut">
              <a:rPr lang="en-CA" smtClean="0"/>
              <a:t>2023-11-30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A9418-D4C5-4ED9-8A24-7145815518C2}" type="slidenum">
              <a:rPr lang="en-CA" smtClean="0"/>
              <a:t>‹#›</a:t>
            </a:fld>
            <a:endParaRPr lang="en-CA"/>
          </a:p>
        </p:txBody>
      </p:sp>
    </p:spTree>
    <p:extLst>
      <p:ext uri="{BB962C8B-B14F-4D97-AF65-F5344CB8AC3E}">
        <p14:creationId xmlns:p14="http://schemas.microsoft.com/office/powerpoint/2010/main" val="1167143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youtu.be/ymcflrj_rRc"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youtu.be/xbqA6o8_WC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a:t>
            </a:fld>
            <a:endParaRPr lang="en-CA"/>
          </a:p>
        </p:txBody>
      </p:sp>
    </p:spTree>
    <p:extLst>
      <p:ext uri="{BB962C8B-B14F-4D97-AF65-F5344CB8AC3E}">
        <p14:creationId xmlns:p14="http://schemas.microsoft.com/office/powerpoint/2010/main" val="87627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120000"/>
              </a:lnSpc>
              <a:buFont typeface="Arial" panose="020B0604020202020204" pitchFamily="34" charset="0"/>
              <a:buChar char="•"/>
            </a:pPr>
            <a:r>
              <a:rPr lang="en-US" altLang="en-US" sz="1200" dirty="0"/>
              <a:t>Do  you know where your clothes were made, and by whom?</a:t>
            </a:r>
          </a:p>
          <a:p>
            <a:pPr marL="171450" indent="-171450" eaLnBrk="1" hangingPunct="1">
              <a:lnSpc>
                <a:spcPct val="120000"/>
              </a:lnSpc>
              <a:buFont typeface="Arial" panose="020B0604020202020204" pitchFamily="34" charset="0"/>
              <a:buChar char="•"/>
            </a:pPr>
            <a:r>
              <a:rPr lang="en-US" altLang="en-US" sz="1200" dirty="0"/>
              <a:t>Or what the living and work conditions are for the farmers who grew and harvested the coffee beans in your morning coffee?</a:t>
            </a:r>
          </a:p>
          <a:p>
            <a:pPr marL="171450" indent="-171450" eaLnBrk="1" hangingPunct="1">
              <a:lnSpc>
                <a:spcPct val="120000"/>
              </a:lnSpc>
              <a:buFont typeface="Arial" panose="020B0604020202020204" pitchFamily="34" charset="0"/>
              <a:buChar char="•"/>
            </a:pPr>
            <a:r>
              <a:rPr lang="en-US" altLang="en-US" sz="1200" dirty="0"/>
              <a:t>What if you learned that your clothes are being made for very low wages in an unsafe work environment?</a:t>
            </a:r>
          </a:p>
          <a:p>
            <a:pPr marL="171450" indent="-171450" eaLnBrk="1" hangingPunct="1">
              <a:lnSpc>
                <a:spcPct val="120000"/>
              </a:lnSpc>
              <a:buFont typeface="Arial" panose="020B0604020202020204" pitchFamily="34" charset="0"/>
              <a:buChar char="•"/>
            </a:pPr>
            <a:r>
              <a:rPr lang="en-US" altLang="en-US" sz="1200" dirty="0"/>
              <a:t>Or that the production of most coffee impacts the farmers and the environment in negative ways? </a:t>
            </a:r>
          </a:p>
          <a:p>
            <a:pPr marL="171450" indent="-171450" eaLnBrk="1" hangingPunct="1">
              <a:lnSpc>
                <a:spcPct val="120000"/>
              </a:lnSpc>
              <a:buFont typeface="Arial" panose="020B0604020202020204" pitchFamily="34" charset="0"/>
              <a:buChar char="•"/>
            </a:pPr>
            <a:r>
              <a:rPr lang="en-US" altLang="en-US" sz="1200" dirty="0"/>
              <a:t>What would you do?</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10</a:t>
            </a:fld>
            <a:endParaRPr lang="en-CA"/>
          </a:p>
        </p:txBody>
      </p:sp>
    </p:spTree>
    <p:extLst>
      <p:ext uri="{BB962C8B-B14F-4D97-AF65-F5344CB8AC3E}">
        <p14:creationId xmlns:p14="http://schemas.microsoft.com/office/powerpoint/2010/main" val="131400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dirty="0"/>
              <a:t>Here’s where Dollar a Day Dress is a good example.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https://youtu.be/8doT67kAOJw</a:t>
            </a:r>
          </a:p>
        </p:txBody>
      </p:sp>
      <p:sp>
        <p:nvSpPr>
          <p:cNvPr id="4" name="Slide Number Placeholder 3"/>
          <p:cNvSpPr>
            <a:spLocks noGrp="1"/>
          </p:cNvSpPr>
          <p:nvPr>
            <p:ph type="sldNum" sz="quarter" idx="5"/>
          </p:nvPr>
        </p:nvSpPr>
        <p:spPr/>
        <p:txBody>
          <a:bodyPr/>
          <a:lstStyle/>
          <a:p>
            <a:fld id="{C18A9418-D4C5-4ED9-8A24-7145815518C2}" type="slidenum">
              <a:rPr lang="en-CA" smtClean="0"/>
              <a:t>11</a:t>
            </a:fld>
            <a:endParaRPr lang="en-CA"/>
          </a:p>
        </p:txBody>
      </p:sp>
    </p:spTree>
    <p:extLst>
      <p:ext uri="{BB962C8B-B14F-4D97-AF65-F5344CB8AC3E}">
        <p14:creationId xmlns:p14="http://schemas.microsoft.com/office/powerpoint/2010/main" val="155907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t>Most social action can be broadly grouped into 2 categories.</a:t>
            </a:r>
          </a:p>
          <a:p>
            <a:pPr marL="628650" lvl="1" indent="-171450" eaLnBrk="1" hangingPunct="1">
              <a:buFont typeface="Arial" panose="020B0604020202020204" pitchFamily="34" charset="0"/>
              <a:buChar char="•"/>
            </a:pPr>
            <a:r>
              <a:rPr lang="en-US" altLang="en-US" b="1" dirty="0"/>
              <a:t>Top-down</a:t>
            </a:r>
          </a:p>
          <a:p>
            <a:pPr marL="628650" lvl="1" indent="-171450" eaLnBrk="1" hangingPunct="1">
              <a:buFont typeface="Arial" panose="020B0604020202020204" pitchFamily="34" charset="0"/>
              <a:buChar char="•"/>
            </a:pPr>
            <a:r>
              <a:rPr lang="en-US" altLang="en-US" b="1" dirty="0"/>
              <a:t>Bottom-up</a:t>
            </a:r>
          </a:p>
          <a:p>
            <a:pPr marL="171450" indent="-171450" eaLnBrk="1" hangingPunct="1">
              <a:buFont typeface="Arial" panose="020B0604020202020204" pitchFamily="34" charset="0"/>
              <a:buChar char="•"/>
            </a:pPr>
            <a:r>
              <a:rPr lang="en-US" altLang="en-US" b="1" dirty="0"/>
              <a:t>Top-down solutions</a:t>
            </a:r>
            <a:r>
              <a:rPr lang="en-US" altLang="en-US" dirty="0"/>
              <a:t> </a:t>
            </a:r>
            <a:br>
              <a:rPr lang="en-US" altLang="en-US" dirty="0"/>
            </a:br>
            <a:r>
              <a:rPr lang="en-US" altLang="en-US" dirty="0"/>
              <a:t>include international aid and large established charities.</a:t>
            </a:r>
          </a:p>
          <a:p>
            <a:pPr marL="171450" indent="-171450" eaLnBrk="1" hangingPunct="1">
              <a:buFont typeface="Arial" panose="020B0604020202020204" pitchFamily="34" charset="0"/>
              <a:buChar char="•"/>
            </a:pPr>
            <a:r>
              <a:rPr lang="en-US" altLang="en-US" b="1" dirty="0"/>
              <a:t>Bottom-up</a:t>
            </a:r>
            <a:r>
              <a:rPr lang="en-US" altLang="en-US" dirty="0"/>
              <a:t> </a:t>
            </a:r>
            <a:r>
              <a:rPr lang="en-US" altLang="en-US" b="1" dirty="0"/>
              <a:t>solutions</a:t>
            </a:r>
            <a:r>
              <a:rPr lang="en-US" altLang="en-US" dirty="0"/>
              <a:t> </a:t>
            </a:r>
            <a:br>
              <a:rPr lang="en-US" altLang="en-US" dirty="0"/>
            </a:br>
            <a:r>
              <a:rPr lang="en-US" altLang="en-US" dirty="0"/>
              <a:t>involve grassroots groups and, increasingly, online activism.</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12</a:t>
            </a:fld>
            <a:endParaRPr lang="en-CA"/>
          </a:p>
        </p:txBody>
      </p:sp>
    </p:spTree>
    <p:extLst>
      <p:ext uri="{BB962C8B-B14F-4D97-AF65-F5344CB8AC3E}">
        <p14:creationId xmlns:p14="http://schemas.microsoft.com/office/powerpoint/2010/main" val="161074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70000"/>
              </a:lnSpc>
              <a:buFont typeface="Arial" panose="020B0604020202020204" pitchFamily="34" charset="0"/>
              <a:buChar char="•"/>
            </a:pPr>
            <a:r>
              <a:rPr lang="en-US" altLang="en-US" sz="1200" dirty="0"/>
              <a:t>International development: social action that crosses borders.</a:t>
            </a:r>
          </a:p>
          <a:p>
            <a:pPr marL="171450" indent="-171450" eaLnBrk="1" hangingPunct="1">
              <a:lnSpc>
                <a:spcPct val="70000"/>
              </a:lnSpc>
              <a:buFont typeface="Arial" panose="020B0604020202020204" pitchFamily="34" charset="0"/>
              <a:buChar char="•"/>
            </a:pPr>
            <a:r>
              <a:rPr lang="en-US" altLang="en-US" sz="1200" i="1" dirty="0"/>
              <a:t>International Aid </a:t>
            </a:r>
            <a:r>
              <a:rPr lang="en-US" altLang="en-US" sz="1200" dirty="0"/>
              <a:t>is the transfer of resources – money, goods, expertise – from a country or large organization to a recipient country or region in order to help them emerge from poverty.</a:t>
            </a:r>
          </a:p>
          <a:p>
            <a:pPr marL="171450" indent="-171450" eaLnBrk="1" hangingPunct="1">
              <a:lnSpc>
                <a:spcPct val="70000"/>
              </a:lnSpc>
              <a:buFont typeface="Arial" panose="020B0604020202020204" pitchFamily="34" charset="0"/>
              <a:buChar char="•"/>
            </a:pPr>
            <a:r>
              <a:rPr lang="en-US" altLang="en-US" sz="1200" dirty="0"/>
              <a:t>International Aid, or international development, is where globalization meets social action on a large scale.</a:t>
            </a:r>
          </a:p>
          <a:p>
            <a:pPr marL="171450" indent="-171450" eaLnBrk="1" hangingPunct="1">
              <a:lnSpc>
                <a:spcPct val="70000"/>
              </a:lnSpc>
              <a:buFont typeface="Arial" panose="020B0604020202020204" pitchFamily="34" charset="0"/>
              <a:buChar char="•"/>
            </a:pPr>
            <a:r>
              <a:rPr lang="en-US" altLang="en-US" sz="1200" dirty="0"/>
              <a:t>The concept of international aid first developed around the end of World War II. After WWII the first international development initiatives sought to rebuild the economies of Western Europe and Japan and to stop the expansion of the Soviet Union.</a:t>
            </a:r>
          </a:p>
          <a:p>
            <a:pPr marL="171450" indent="-171450" eaLnBrk="1" hangingPunct="1">
              <a:lnSpc>
                <a:spcPct val="70000"/>
              </a:lnSpc>
              <a:buFont typeface="Arial" panose="020B0604020202020204" pitchFamily="34" charset="0"/>
              <a:buChar char="•"/>
            </a:pPr>
            <a:r>
              <a:rPr lang="en-US" altLang="en-US" sz="1200" dirty="0"/>
              <a:t>The end of the Second World War was also marked by a period of anti-colonial struggle.</a:t>
            </a:r>
          </a:p>
          <a:p>
            <a:pPr marL="171450" indent="-171450" eaLnBrk="1" hangingPunct="1">
              <a:lnSpc>
                <a:spcPct val="70000"/>
              </a:lnSpc>
              <a:buFont typeface="Arial" panose="020B0604020202020204" pitchFamily="34" charset="0"/>
              <a:buChar char="•"/>
            </a:pPr>
            <a:r>
              <a:rPr lang="en-US" altLang="en-US" sz="1200" dirty="0"/>
              <a:t>The first development loans to these struggling, newly independent states were from their former colonizers who sought to maintain economic, if not territorial, domination of their former colonies.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13</a:t>
            </a:fld>
            <a:endParaRPr lang="en-CA"/>
          </a:p>
        </p:txBody>
      </p:sp>
    </p:spTree>
    <p:extLst>
      <p:ext uri="{BB962C8B-B14F-4D97-AF65-F5344CB8AC3E}">
        <p14:creationId xmlns:p14="http://schemas.microsoft.com/office/powerpoint/2010/main" val="4053011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CA" altLang="en-US" sz="1200" dirty="0"/>
              <a:t>1945-1949 also saw the birth of the United Nations, the International Monetary Fund (IMF), and the World Bank.</a:t>
            </a:r>
          </a:p>
          <a:p>
            <a:pPr marL="171450" indent="-171450" eaLnBrk="1" hangingPunct="1">
              <a:buFont typeface="Arial" panose="020B0604020202020204" pitchFamily="34" charset="0"/>
              <a:buChar char="•"/>
            </a:pPr>
            <a:r>
              <a:rPr lang="en-CA" altLang="en-US" sz="1200" dirty="0"/>
              <a:t>These institutions form the basis of the globalized world.</a:t>
            </a:r>
          </a:p>
          <a:p>
            <a:pPr marL="171450" indent="-171450" eaLnBrk="1" hangingPunct="1">
              <a:buFont typeface="Arial" panose="020B0604020202020204" pitchFamily="34" charset="0"/>
              <a:buChar char="•"/>
            </a:pPr>
            <a:r>
              <a:rPr lang="en-CA" altLang="en-US" sz="1200" dirty="0"/>
              <a:t>The IMF and the World Bank were formed with the stated goals of ensuring sustainable economic growth while promoting international trade and reducing poverty.</a:t>
            </a:r>
          </a:p>
          <a:p>
            <a:pPr marL="171450" indent="-171450" eaLnBrk="1" hangingPunct="1">
              <a:buFont typeface="Arial" panose="020B0604020202020204" pitchFamily="34" charset="0"/>
              <a:buChar char="•"/>
            </a:pPr>
            <a:r>
              <a:rPr lang="en-CA" altLang="en-US" sz="1200" dirty="0"/>
              <a:t>However, these international organizations did not live up to their promises, and in many cases produced more economic inequality.</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14</a:t>
            </a:fld>
            <a:endParaRPr lang="en-CA"/>
          </a:p>
        </p:txBody>
      </p:sp>
    </p:spTree>
    <p:extLst>
      <p:ext uri="{BB962C8B-B14F-4D97-AF65-F5344CB8AC3E}">
        <p14:creationId xmlns:p14="http://schemas.microsoft.com/office/powerpoint/2010/main" val="403785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120000"/>
              </a:lnSpc>
              <a:buFont typeface="Arial" panose="020B0604020202020204" pitchFamily="34" charset="0"/>
              <a:buChar char="•"/>
            </a:pPr>
            <a:r>
              <a:rPr lang="en-US" altLang="en-US" sz="1200" dirty="0"/>
              <a:t>While the language of aid and development suggests generosity, in reality the models of aid that were developed usually protected the political and economic interests of the wealthy nations.</a:t>
            </a:r>
          </a:p>
          <a:p>
            <a:pPr marL="171450" indent="-171450" eaLnBrk="1" hangingPunct="1">
              <a:lnSpc>
                <a:spcPct val="120000"/>
              </a:lnSpc>
              <a:buFont typeface="Arial" panose="020B0604020202020204" pitchFamily="34" charset="0"/>
              <a:buChar char="•"/>
            </a:pPr>
            <a:r>
              <a:rPr lang="en-US" altLang="en-US" sz="1200" dirty="0"/>
              <a:t>The dominant assumption is that aid money has been misspent by corrupt Third World Governments but the reality is far more complex.</a:t>
            </a:r>
          </a:p>
          <a:p>
            <a:pPr marL="171450" indent="-171450" eaLnBrk="1" hangingPunct="1">
              <a:lnSpc>
                <a:spcPct val="120000"/>
              </a:lnSpc>
              <a:buFont typeface="Arial" panose="020B0604020202020204" pitchFamily="34" charset="0"/>
              <a:buChar char="•"/>
            </a:pPr>
            <a:r>
              <a:rPr lang="en-US" altLang="en-US" sz="1200" dirty="0"/>
              <a:t>Historically, aid has been tied to conditions such as the use of technical advisors, equipment, and supplies that do more to benefit the donor country and organizations than those receiving the aid.</a:t>
            </a:r>
          </a:p>
          <a:p>
            <a:pPr marL="171450" indent="-171450" eaLnBrk="1" hangingPunct="1">
              <a:lnSpc>
                <a:spcPct val="120000"/>
              </a:lnSpc>
              <a:buFont typeface="Arial" panose="020B0604020202020204" pitchFamily="34" charset="0"/>
              <a:buChar char="•"/>
            </a:pPr>
            <a:r>
              <a:rPr lang="en-US" altLang="en-US" sz="1200" dirty="0"/>
              <a:t>Many large-scale aid initiatives (whether by nations or by large charities) have done little to actually improve the lives of those most in need.</a:t>
            </a:r>
          </a:p>
          <a:p>
            <a:pPr marL="171450" indent="-171450" eaLnBrk="1" hangingPunct="1">
              <a:lnSpc>
                <a:spcPct val="120000"/>
              </a:lnSpc>
              <a:buFont typeface="Arial" panose="020B0604020202020204" pitchFamily="34" charset="0"/>
              <a:buChar char="•"/>
            </a:pPr>
            <a:r>
              <a:rPr lang="en-US" altLang="en-US" sz="1200" dirty="0"/>
              <a:t>International money has been mismanaged and spent on poorly planned projects.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15</a:t>
            </a:fld>
            <a:endParaRPr lang="en-CA"/>
          </a:p>
        </p:txBody>
      </p:sp>
    </p:spTree>
    <p:extLst>
      <p:ext uri="{BB962C8B-B14F-4D97-AF65-F5344CB8AC3E}">
        <p14:creationId xmlns:p14="http://schemas.microsoft.com/office/powerpoint/2010/main" val="70870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sz="1200" dirty="0"/>
              <a:t>With grassroots activism the agenda is usually driven by the whole community of involved activists. </a:t>
            </a:r>
          </a:p>
          <a:p>
            <a:pPr marL="171450" indent="-171450" eaLnBrk="1" hangingPunct="1">
              <a:buFont typeface="Arial" panose="020B0604020202020204" pitchFamily="34" charset="0"/>
              <a:buChar char="•"/>
            </a:pPr>
            <a:r>
              <a:rPr lang="en-US" altLang="en-US" sz="1200" dirty="0"/>
              <a:t>Grassroots activism also often focuses on local issues.  </a:t>
            </a:r>
          </a:p>
          <a:p>
            <a:pPr marL="171450" indent="-171450" eaLnBrk="1" hangingPunct="1">
              <a:buFont typeface="Arial" panose="020B0604020202020204" pitchFamily="34" charset="0"/>
              <a:buChar char="•"/>
            </a:pPr>
            <a:r>
              <a:rPr lang="en-US" altLang="en-US" sz="1200" dirty="0"/>
              <a:t>The group operates in a spontaneous and informal way and grows organically with all members being part of the decision-making process.</a:t>
            </a:r>
          </a:p>
          <a:p>
            <a:pPr marL="171450" indent="-171450" eaLnBrk="1" hangingPunct="1">
              <a:buFont typeface="Arial" panose="020B0604020202020204" pitchFamily="34" charset="0"/>
              <a:buChar char="•"/>
            </a:pPr>
            <a:r>
              <a:rPr lang="en-US" altLang="en-US" sz="1200" dirty="0"/>
              <a:t>An Example is … </a:t>
            </a:r>
            <a:r>
              <a:rPr lang="en-US" altLang="en-US" sz="1200" b="1" u="sng" dirty="0"/>
              <a:t>Barefoot College</a:t>
            </a: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16</a:t>
            </a:fld>
            <a:endParaRPr lang="en-CA"/>
          </a:p>
        </p:txBody>
      </p:sp>
    </p:spTree>
    <p:extLst>
      <p:ext uri="{BB962C8B-B14F-4D97-AF65-F5344CB8AC3E}">
        <p14:creationId xmlns:p14="http://schemas.microsoft.com/office/powerpoint/2010/main" val="19375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CA" altLang="en-US" dirty="0"/>
              <a:t>Another example of grassroots social action is Barefoot College (BFC) founded in 1972 by Bunker Roy in Afghanistan.</a:t>
            </a:r>
          </a:p>
          <a:p>
            <a:pPr marL="171450" indent="-171450" eaLnBrk="1" hangingPunct="1">
              <a:buFont typeface="Arial" panose="020B0604020202020204" pitchFamily="34" charset="0"/>
              <a:buChar char="•"/>
            </a:pPr>
            <a:r>
              <a:rPr lang="en-CA" altLang="en-US" dirty="0"/>
              <a:t>The college teaches the poor, rural people who make less than $1/day useful skills and knowledge. The college particularly focuses on the education of rural women.</a:t>
            </a:r>
          </a:p>
          <a:p>
            <a:pPr marL="171450" indent="-171450" eaLnBrk="1" hangingPunct="1">
              <a:buFont typeface="Arial" panose="020B0604020202020204" pitchFamily="34" charset="0"/>
              <a:buChar char="•"/>
            </a:pPr>
            <a:r>
              <a:rPr lang="en-CA" altLang="en-US" dirty="0"/>
              <a:t>BFC is built on a principle of respect for the identity and culture of participants who dictate the curriculum. It takes into account local needs.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17</a:t>
            </a:fld>
            <a:endParaRPr lang="en-CA"/>
          </a:p>
        </p:txBody>
      </p:sp>
    </p:spTree>
    <p:extLst>
      <p:ext uri="{BB962C8B-B14F-4D97-AF65-F5344CB8AC3E}">
        <p14:creationId xmlns:p14="http://schemas.microsoft.com/office/powerpoint/2010/main" val="505182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Calibri" panose="020F0502020204030204" pitchFamily="34" charset="0"/>
              </a:rPr>
              <a:t>Our Story: Barefoot College International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Calibri" panose="020F0502020204030204" pitchFamily="34" charset="0"/>
              </a:rPr>
              <a:t>https://youtu.be/5Yw-kQG4P8Q</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18</a:t>
            </a:fld>
            <a:endParaRPr lang="en-CA"/>
          </a:p>
        </p:txBody>
      </p:sp>
    </p:spTree>
    <p:extLst>
      <p:ext uri="{BB962C8B-B14F-4D97-AF65-F5344CB8AC3E}">
        <p14:creationId xmlns:p14="http://schemas.microsoft.com/office/powerpoint/2010/main" val="3629399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Occupy Wall Street (OWS) was a protest movement against economic inequality that began in Zuccotti Park, located in New York City's Wall Street financial district, in September 2011. It gave rise to the wider Occupy movement in the United States and other countries.</a:t>
            </a:r>
          </a:p>
          <a:p>
            <a:pPr marL="285750" indent="-285750" eaLnBrk="1" hangingPunct="1">
              <a:buFont typeface="Arial" panose="020B0604020202020204" pitchFamily="34" charset="0"/>
              <a:buChar char="•"/>
            </a:pPr>
            <a:r>
              <a:rPr lang="en-CA" altLang="en-US" sz="1200" dirty="0"/>
              <a:t>It was a global network of many activist groups protesting social and economic inequality.</a:t>
            </a:r>
          </a:p>
          <a:p>
            <a:pPr marL="285750" indent="-285750" eaLnBrk="1" hangingPunct="1">
              <a:buFont typeface="Arial" panose="020B0604020202020204" pitchFamily="34" charset="0"/>
              <a:buChar char="•"/>
            </a:pPr>
            <a:endParaRPr lang="en-CA" altLang="en-US" sz="1200" dirty="0"/>
          </a:p>
          <a:p>
            <a:pPr marL="285750" indent="-285750" eaLnBrk="1" hangingPunct="1">
              <a:buFont typeface="Arial" panose="020B0604020202020204" pitchFamily="34" charset="0"/>
              <a:buChar char="•"/>
            </a:pPr>
            <a:r>
              <a:rPr lang="en-CA" altLang="en-US" sz="1200" dirty="0"/>
              <a:t>The slogan of Occupy Wall Street, “We are the 99%” reflects the commitment to resist the policies of the 1% who control most of the world’s resources.</a:t>
            </a:r>
          </a:p>
          <a:p>
            <a:pPr marL="285750" indent="-285750" eaLnBrk="1" hangingPunct="1">
              <a:buFont typeface="Arial" panose="020B0604020202020204" pitchFamily="34" charset="0"/>
              <a:buChar char="•"/>
            </a:pPr>
            <a:endParaRPr lang="en-CA" altLang="en-US" sz="1200" dirty="0"/>
          </a:p>
          <a:p>
            <a:pPr marL="285750" indent="-285750" eaLnBrk="1" hangingPunct="1">
              <a:buFont typeface="Arial" panose="020B0604020202020204" pitchFamily="34" charset="0"/>
              <a:buChar char="•"/>
            </a:pPr>
            <a:r>
              <a:rPr lang="en-CA" altLang="en-US" sz="1200" dirty="0"/>
              <a:t>It has a strategy that is grassroots in its rejection of top-down solutions.</a:t>
            </a:r>
          </a:p>
          <a:p>
            <a:endParaRPr lang="en-CA" sz="1400"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19</a:t>
            </a:fld>
            <a:endParaRPr lang="en-CA"/>
          </a:p>
        </p:txBody>
      </p:sp>
    </p:spTree>
    <p:extLst>
      <p:ext uri="{BB962C8B-B14F-4D97-AF65-F5344CB8AC3E}">
        <p14:creationId xmlns:p14="http://schemas.microsoft.com/office/powerpoint/2010/main" val="16707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Understanding Equity &amp; Equality</a:t>
            </a:r>
          </a:p>
          <a:p>
            <a:pPr marL="171450" indent="-171450">
              <a:buFont typeface="Arial" panose="020B0604020202020204" pitchFamily="34" charset="0"/>
              <a:buChar char="•"/>
            </a:pPr>
            <a:r>
              <a:rPr lang="en-US" b="0" dirty="0"/>
              <a:t>Meritocracy</a:t>
            </a:r>
          </a:p>
          <a:p>
            <a:pPr marL="171450" indent="-171450">
              <a:buFont typeface="Arial" panose="020B0604020202020204" pitchFamily="34" charset="0"/>
              <a:buChar char="•"/>
            </a:pPr>
            <a:r>
              <a:rPr lang="en-US" b="0" dirty="0"/>
              <a:t>Deficit Thinking</a:t>
            </a:r>
          </a:p>
          <a:p>
            <a:pPr marL="171450" indent="-171450">
              <a:buFont typeface="Arial" panose="020B0604020202020204" pitchFamily="34" charset="0"/>
              <a:buChar char="•"/>
            </a:pPr>
            <a:r>
              <a:rPr lang="en-US" b="0" dirty="0"/>
              <a:t>Social Inequality</a:t>
            </a:r>
          </a:p>
          <a:p>
            <a:pPr marL="171450" indent="-171450">
              <a:buFont typeface="Arial" panose="020B0604020202020204" pitchFamily="34" charset="0"/>
              <a:buChar char="•"/>
            </a:pPr>
            <a:r>
              <a:rPr lang="en-CA" b="0" dirty="0"/>
              <a:t>Indigenous People</a:t>
            </a:r>
          </a:p>
          <a:p>
            <a:pPr marL="171450" indent="-171450">
              <a:buFont typeface="Arial" panose="020B0604020202020204" pitchFamily="34" charset="0"/>
              <a:buChar char="•"/>
            </a:pPr>
            <a:r>
              <a:rPr lang="en-CA" b="0" dirty="0"/>
              <a:t>Indigenous or Aboriginal</a:t>
            </a:r>
          </a:p>
          <a:p>
            <a:pPr marL="171450" indent="-171450">
              <a:buFont typeface="Arial" panose="020B0604020202020204" pitchFamily="34" charset="0"/>
              <a:buChar char="•"/>
            </a:pPr>
            <a:r>
              <a:rPr lang="en-CA" b="0" dirty="0"/>
              <a:t>Treaty Rights</a:t>
            </a:r>
          </a:p>
          <a:p>
            <a:pPr marL="171450" indent="-171450">
              <a:buFont typeface="Arial" panose="020B0604020202020204" pitchFamily="34" charset="0"/>
              <a:buChar char="•"/>
            </a:pPr>
            <a:r>
              <a:rPr lang="en-CA" b="0" dirty="0"/>
              <a:t>Treaties</a:t>
            </a:r>
          </a:p>
          <a:p>
            <a:pPr marL="171450" indent="-171450">
              <a:buFont typeface="Arial" panose="020B0604020202020204" pitchFamily="34" charset="0"/>
              <a:buChar char="•"/>
            </a:pPr>
            <a:r>
              <a:rPr lang="en-CA" b="0" dirty="0"/>
              <a:t>The Indian Act</a:t>
            </a:r>
          </a:p>
          <a:p>
            <a:pPr marL="171450" indent="-171450">
              <a:buFont typeface="Arial" panose="020B0604020202020204" pitchFamily="34" charset="0"/>
              <a:buChar char="•"/>
            </a:pPr>
            <a:r>
              <a:rPr lang="en-CA" b="0" dirty="0"/>
              <a:t>Residential Schools</a:t>
            </a:r>
          </a:p>
          <a:p>
            <a:pPr marL="171450" indent="-171450">
              <a:buFont typeface="Arial" panose="020B0604020202020204" pitchFamily="34" charset="0"/>
              <a:buChar char="•"/>
            </a:pPr>
            <a:r>
              <a:rPr lang="en-CA" b="0" dirty="0"/>
              <a:t>The 60’s Scoop</a:t>
            </a:r>
          </a:p>
          <a:p>
            <a:pPr marL="171450" indent="-171450">
              <a:buFont typeface="Arial" panose="020B0604020202020204" pitchFamily="34" charset="0"/>
              <a:buChar char="•"/>
            </a:pPr>
            <a:r>
              <a:rPr lang="en-CA" b="0" dirty="0"/>
              <a:t>The Millennial Scoop</a:t>
            </a:r>
          </a:p>
          <a:p>
            <a:pPr marL="171450" indent="-171450">
              <a:buFont typeface="Arial" panose="020B0604020202020204" pitchFamily="34" charset="0"/>
              <a:buChar char="•"/>
            </a:pPr>
            <a:r>
              <a:rPr lang="en-CA" b="0" dirty="0"/>
              <a:t>Truth &amp; Reconciliation</a:t>
            </a:r>
          </a:p>
          <a:p>
            <a:pPr marL="171450" indent="-171450">
              <a:buFont typeface="Arial" panose="020B0604020202020204" pitchFamily="34" charset="0"/>
              <a:buChar char="•"/>
            </a:pPr>
            <a:r>
              <a:rPr lang="en-CA" b="0" dirty="0"/>
              <a:t>UNDRIP</a:t>
            </a:r>
          </a:p>
          <a:p>
            <a:pPr marL="171450" indent="-171450">
              <a:buFont typeface="Arial" panose="020B0604020202020204" pitchFamily="34" charset="0"/>
              <a:buChar char="•"/>
            </a:pPr>
            <a:r>
              <a:rPr lang="en-CA" b="0" dirty="0"/>
              <a:t>Questions</a:t>
            </a:r>
            <a:endParaRPr lang="en-US" b="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a:t>
            </a:fld>
            <a:endParaRPr lang="en-CA"/>
          </a:p>
        </p:txBody>
      </p:sp>
    </p:spTree>
    <p:extLst>
      <p:ext uri="{BB962C8B-B14F-4D97-AF65-F5344CB8AC3E}">
        <p14:creationId xmlns:p14="http://schemas.microsoft.com/office/powerpoint/2010/main" val="4211328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CA" altLang="en-US" dirty="0"/>
              <a:t>Occupy Wall Street (OWS) first came to widespread attention in 2011 with demonstrations in New York City.</a:t>
            </a:r>
          </a:p>
          <a:p>
            <a:pPr marL="171450" indent="-171450" eaLnBrk="1" hangingPunct="1">
              <a:buFont typeface="Arial" panose="020B0604020202020204" pitchFamily="34" charset="0"/>
              <a:buChar char="•"/>
            </a:pPr>
            <a:r>
              <a:rPr lang="en-CA" altLang="en-US" dirty="0"/>
              <a:t>It is a global network of many activist groups protesting social and economic inequality.</a:t>
            </a:r>
          </a:p>
          <a:p>
            <a:pPr marL="171450" indent="-171450" eaLnBrk="1" hangingPunct="1">
              <a:buFont typeface="Arial" panose="020B0604020202020204" pitchFamily="34" charset="0"/>
              <a:buChar char="•"/>
            </a:pPr>
            <a:r>
              <a:rPr lang="en-CA" altLang="en-US" dirty="0"/>
              <a:t>The slogan of Occupy Wall Street, “We are the 99%” reflects the commitment to resist the policies of the 1% who control most of the world’s resources.</a:t>
            </a:r>
          </a:p>
          <a:p>
            <a:pPr marL="171450" indent="-171450" eaLnBrk="1" hangingPunct="1">
              <a:buFont typeface="Arial" panose="020B0604020202020204" pitchFamily="34" charset="0"/>
              <a:buChar char="•"/>
            </a:pPr>
            <a:r>
              <a:rPr lang="en-CA" altLang="en-US" dirty="0"/>
              <a:t>It has a strategy that is grassroots in its rejection of top-down solutions.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https://youtu.be/KFOWci6yrSs</a:t>
            </a:r>
          </a:p>
        </p:txBody>
      </p:sp>
      <p:sp>
        <p:nvSpPr>
          <p:cNvPr id="4" name="Slide Number Placeholder 3"/>
          <p:cNvSpPr>
            <a:spLocks noGrp="1"/>
          </p:cNvSpPr>
          <p:nvPr>
            <p:ph type="sldNum" sz="quarter" idx="5"/>
          </p:nvPr>
        </p:nvSpPr>
        <p:spPr/>
        <p:txBody>
          <a:bodyPr/>
          <a:lstStyle/>
          <a:p>
            <a:fld id="{C18A9418-D4C5-4ED9-8A24-7145815518C2}" type="slidenum">
              <a:rPr lang="en-CA" smtClean="0"/>
              <a:t>20</a:t>
            </a:fld>
            <a:endParaRPr lang="en-CA"/>
          </a:p>
        </p:txBody>
      </p:sp>
    </p:spTree>
    <p:extLst>
      <p:ext uri="{BB962C8B-B14F-4D97-AF65-F5344CB8AC3E}">
        <p14:creationId xmlns:p14="http://schemas.microsoft.com/office/powerpoint/2010/main" val="388150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80000"/>
              </a:lnSpc>
              <a:buFont typeface="Arial" panose="020B0604020202020204" pitchFamily="34" charset="0"/>
              <a:buChar char="•"/>
            </a:pPr>
            <a:r>
              <a:rPr lang="en-CA" altLang="en-US" sz="1200" dirty="0"/>
              <a:t>The most significant challenge faced by grassroots initiatives such as Occupy Wall Street is how to engage with the structures that produce the original problems.</a:t>
            </a:r>
          </a:p>
          <a:p>
            <a:pPr marL="171450" indent="-171450" eaLnBrk="1" hangingPunct="1">
              <a:lnSpc>
                <a:spcPct val="80000"/>
              </a:lnSpc>
              <a:buFont typeface="Arial" panose="020B0604020202020204" pitchFamily="34" charset="0"/>
              <a:buChar char="•"/>
            </a:pPr>
            <a:r>
              <a:rPr lang="en-CA" altLang="en-US" sz="1200" dirty="0"/>
              <a:t>The constant pressure to compromise, conform, or give up makes grassroots organizing for social change an objective that is difficult to achieve.</a:t>
            </a:r>
          </a:p>
          <a:p>
            <a:pPr marL="171450" indent="-171450" eaLnBrk="1" hangingPunct="1">
              <a:lnSpc>
                <a:spcPct val="80000"/>
              </a:lnSpc>
              <a:buFont typeface="Arial" panose="020B0604020202020204" pitchFamily="34" charset="0"/>
              <a:buChar char="•"/>
            </a:pPr>
            <a:r>
              <a:rPr lang="en-CA" altLang="en-US" sz="1200" dirty="0"/>
              <a:t>Grassroots activism also often involves a tremendous investment of time, energy, and resources. Those involved are rarely compensated financially.</a:t>
            </a:r>
          </a:p>
          <a:p>
            <a:pPr marL="171450" indent="-171450" eaLnBrk="1" hangingPunct="1">
              <a:lnSpc>
                <a:spcPct val="80000"/>
              </a:lnSpc>
              <a:buFont typeface="Arial" panose="020B0604020202020204" pitchFamily="34" charset="0"/>
              <a:buChar char="•"/>
            </a:pPr>
            <a:r>
              <a:rPr lang="en-CA" altLang="en-US" sz="1200" dirty="0"/>
              <a:t>Seemingly simple things like putting up posters or organizing rallies require effort and commitment.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21</a:t>
            </a:fld>
            <a:endParaRPr lang="en-CA"/>
          </a:p>
        </p:txBody>
      </p:sp>
    </p:spTree>
    <p:extLst>
      <p:ext uri="{BB962C8B-B14F-4D97-AF65-F5344CB8AC3E}">
        <p14:creationId xmlns:p14="http://schemas.microsoft.com/office/powerpoint/2010/main" val="860621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70000"/>
              </a:lnSpc>
              <a:buFont typeface="Arial" panose="020B0604020202020204" pitchFamily="34" charset="0"/>
              <a:buChar char="•"/>
            </a:pPr>
            <a:r>
              <a:rPr lang="en-US" altLang="en-US" sz="1200" dirty="0"/>
              <a:t>Online activism is an increasingly powerful tool for raising awareness of issues and organizing people around the world to work towards social change.</a:t>
            </a:r>
          </a:p>
          <a:p>
            <a:pPr marL="171450" indent="-171450" eaLnBrk="1" hangingPunct="1">
              <a:lnSpc>
                <a:spcPct val="70000"/>
              </a:lnSpc>
              <a:buFont typeface="Arial" panose="020B0604020202020204" pitchFamily="34" charset="0"/>
              <a:buChar char="•"/>
            </a:pPr>
            <a:r>
              <a:rPr lang="en-US" altLang="en-US" sz="1200" dirty="0"/>
              <a:t>Online activism – and social networking – offers many advantages. It can reach millions of people instantly and bring together individuals and organizations separated by time and distance.</a:t>
            </a:r>
          </a:p>
          <a:p>
            <a:pPr marL="171450" indent="-171450" eaLnBrk="1" hangingPunct="1">
              <a:lnSpc>
                <a:spcPct val="70000"/>
              </a:lnSpc>
              <a:buFont typeface="Arial" panose="020B0604020202020204" pitchFamily="34" charset="0"/>
              <a:buChar char="•"/>
            </a:pPr>
            <a:r>
              <a:rPr lang="en-US" altLang="en-US" sz="1200" dirty="0"/>
              <a:t>Many grassroots organizations use the internet to organize and bring attention to their cause.</a:t>
            </a:r>
          </a:p>
          <a:p>
            <a:pPr marL="171450" indent="-171450" eaLnBrk="1" hangingPunct="1">
              <a:lnSpc>
                <a:spcPct val="70000"/>
              </a:lnSpc>
              <a:buFont typeface="Arial" panose="020B0604020202020204" pitchFamily="34" charset="0"/>
              <a:buChar char="•"/>
            </a:pPr>
            <a:r>
              <a:rPr lang="en-US" altLang="en-US" sz="1200" dirty="0"/>
              <a:t>But online activism can also become slacktivism. Critics point out that it can become the easy option requiring little commitment and participation. It can make people feel good rather than actually changing the status quo.</a:t>
            </a:r>
          </a:p>
          <a:p>
            <a:pPr marL="171450" indent="-171450" eaLnBrk="1" hangingPunct="1">
              <a:lnSpc>
                <a:spcPct val="70000"/>
              </a:lnSpc>
              <a:buFont typeface="Arial" panose="020B0604020202020204" pitchFamily="34" charset="0"/>
              <a:buChar char="•"/>
            </a:pPr>
            <a:r>
              <a:rPr lang="en-US" altLang="en-US" sz="1200" dirty="0"/>
              <a:t>[possible question] Can pressing ‘like’ on a Facebook page ever be an effective form of activism?</a:t>
            </a:r>
          </a:p>
          <a:p>
            <a:pPr marL="171450" indent="-171450" eaLnBrk="1" hangingPunct="1">
              <a:lnSpc>
                <a:spcPct val="70000"/>
              </a:lnSpc>
              <a:buFont typeface="Arial" panose="020B0604020202020204" pitchFamily="34" charset="0"/>
              <a:buChar char="•"/>
            </a:pPr>
            <a:r>
              <a:rPr lang="en-US" altLang="en-US" sz="1200" dirty="0"/>
              <a:t>[possible question] Can you think of any causes that have successfully used social media to raise awareness or money over an issue?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22</a:t>
            </a:fld>
            <a:endParaRPr lang="en-CA"/>
          </a:p>
        </p:txBody>
      </p:sp>
    </p:spTree>
    <p:extLst>
      <p:ext uri="{BB962C8B-B14F-4D97-AF65-F5344CB8AC3E}">
        <p14:creationId xmlns:p14="http://schemas.microsoft.com/office/powerpoint/2010/main" val="108522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CA" altLang="en-US" sz="1200" dirty="0"/>
              <a:t>Social Entrepreneurship: Business for both profit and social good.</a:t>
            </a:r>
          </a:p>
          <a:p>
            <a:pPr marL="171450" indent="-171450" eaLnBrk="1" hangingPunct="1">
              <a:buFont typeface="Arial" panose="020B0604020202020204" pitchFamily="34" charset="0"/>
              <a:buChar char="•"/>
            </a:pPr>
            <a:r>
              <a:rPr lang="en-CA" altLang="en-US" sz="1200" dirty="0"/>
              <a:t>TOMS shoes is an example of social entrepreneurship. For ever pair of shoes that you buy, TOMS donates a pair to a child in need.</a:t>
            </a:r>
          </a:p>
          <a:p>
            <a:pPr marL="171450" indent="-171450" eaLnBrk="1" hangingPunct="1">
              <a:buFont typeface="Arial" panose="020B0604020202020204" pitchFamily="34" charset="0"/>
              <a:buChar char="•"/>
            </a:pPr>
            <a:r>
              <a:rPr lang="en-CA" altLang="en-US" sz="1200" dirty="0"/>
              <a:t>The Body Shop appeals to consumers by insisting that it does not test its products on animals.</a:t>
            </a:r>
          </a:p>
          <a:p>
            <a:pPr marL="171450" indent="-171450" eaLnBrk="1" hangingPunct="1">
              <a:buFont typeface="Arial" panose="020B0604020202020204" pitchFamily="34" charset="0"/>
              <a:buChar char="•"/>
            </a:pPr>
            <a:r>
              <a:rPr lang="en-CA" altLang="en-US" sz="1200" dirty="0"/>
              <a:t>Fair Trade products commit to working with farmers and producers to ensure they are paid a fair wage.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23</a:t>
            </a:fld>
            <a:endParaRPr lang="en-CA"/>
          </a:p>
        </p:txBody>
      </p:sp>
    </p:spTree>
    <p:extLst>
      <p:ext uri="{BB962C8B-B14F-4D97-AF65-F5344CB8AC3E}">
        <p14:creationId xmlns:p14="http://schemas.microsoft.com/office/powerpoint/2010/main" val="1555981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eaLnBrk="1" hangingPunct="1">
              <a:lnSpc>
                <a:spcPct val="110000"/>
              </a:lnSpc>
              <a:spcBef>
                <a:spcPts val="0"/>
              </a:spcBef>
              <a:buFont typeface="Arial" panose="020B0604020202020204" pitchFamily="34" charset="0"/>
              <a:buChar char="•"/>
            </a:pPr>
            <a:r>
              <a:rPr lang="en-CA" altLang="en-US" sz="2000" dirty="0"/>
              <a:t>Many people have questioned whether corporations can truly act in the public interest.</a:t>
            </a:r>
          </a:p>
          <a:p>
            <a:pPr marL="342900" indent="-342900" eaLnBrk="1" hangingPunct="1">
              <a:lnSpc>
                <a:spcPct val="110000"/>
              </a:lnSpc>
              <a:buFont typeface="Arial" panose="020B0604020202020204" pitchFamily="34" charset="0"/>
              <a:buChar char="•"/>
            </a:pPr>
            <a:r>
              <a:rPr lang="en-CA" altLang="en-US" sz="2000" dirty="0"/>
              <a:t>Critics of social entrepreneurship have raised three main concerns:</a:t>
            </a:r>
          </a:p>
          <a:p>
            <a:pPr marL="800100" lvl="1" indent="-342900" eaLnBrk="1" hangingPunct="1">
              <a:lnSpc>
                <a:spcPct val="110000"/>
              </a:lnSpc>
              <a:buFont typeface="Arial" panose="020B0604020202020204" pitchFamily="34" charset="0"/>
              <a:buChar char="•"/>
            </a:pPr>
            <a:r>
              <a:rPr lang="en-CA" altLang="en-US" sz="2000" dirty="0"/>
              <a:t>Corporations are concerned with profit over and above all else.</a:t>
            </a:r>
          </a:p>
          <a:p>
            <a:pPr marL="800100" lvl="1" indent="-342900" eaLnBrk="1" hangingPunct="1">
              <a:lnSpc>
                <a:spcPct val="110000"/>
              </a:lnSpc>
              <a:buFont typeface="Arial" panose="020B0604020202020204" pitchFamily="34" charset="0"/>
              <a:buChar char="•"/>
            </a:pPr>
            <a:r>
              <a:rPr lang="en-CA" altLang="en-US" sz="2000" dirty="0"/>
              <a:t>Companies have frequently failed to live up to their promises and social benefit of their practices is often found to be exaggerated.</a:t>
            </a:r>
          </a:p>
          <a:p>
            <a:pPr marL="800100" lvl="1" indent="-342900" eaLnBrk="1" hangingPunct="1">
              <a:lnSpc>
                <a:spcPct val="110000"/>
              </a:lnSpc>
              <a:buFont typeface="Arial" panose="020B0604020202020204" pitchFamily="34" charset="0"/>
              <a:buChar char="•"/>
            </a:pPr>
            <a:r>
              <a:rPr lang="en-CA" altLang="en-US" sz="2000" dirty="0"/>
              <a:t>Social entrepreneurship usually does not address the root causes of a problem.</a:t>
            </a:r>
          </a:p>
          <a:p>
            <a:pPr marL="342900" indent="-342900" eaLnBrk="1" hangingPunct="1">
              <a:lnSpc>
                <a:spcPct val="110000"/>
              </a:lnSpc>
              <a:buFont typeface="Arial" panose="020B0604020202020204" pitchFamily="34" charset="0"/>
              <a:buChar char="•"/>
            </a:pPr>
            <a:r>
              <a:rPr lang="en-CA" altLang="en-US" sz="2000" dirty="0"/>
              <a:t>For example, while TOMS gives children in need a pair of shoes, it does little to tackle the underlying issue of poverty.</a:t>
            </a:r>
          </a:p>
          <a:p>
            <a:pPr marL="342900" indent="-342900" eaLnBrk="1" hangingPunct="1">
              <a:lnSpc>
                <a:spcPct val="110000"/>
              </a:lnSpc>
              <a:buFont typeface="Arial" panose="020B0604020202020204" pitchFamily="34" charset="0"/>
              <a:buChar char="•"/>
            </a:pPr>
            <a:r>
              <a:rPr lang="en-CA" altLang="en-US" sz="2000" dirty="0"/>
              <a:t>What do you think?</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24</a:t>
            </a:fld>
            <a:endParaRPr lang="en-CA"/>
          </a:p>
        </p:txBody>
      </p:sp>
    </p:spTree>
    <p:extLst>
      <p:ext uri="{BB962C8B-B14F-4D97-AF65-F5344CB8AC3E}">
        <p14:creationId xmlns:p14="http://schemas.microsoft.com/office/powerpoint/2010/main" val="109685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https://youtu.be/hX0g66MWbrk</a:t>
            </a:r>
          </a:p>
        </p:txBody>
      </p:sp>
      <p:sp>
        <p:nvSpPr>
          <p:cNvPr id="4" name="Slide Number Placeholder 3"/>
          <p:cNvSpPr>
            <a:spLocks noGrp="1"/>
          </p:cNvSpPr>
          <p:nvPr>
            <p:ph type="sldNum" sz="quarter" idx="5"/>
          </p:nvPr>
        </p:nvSpPr>
        <p:spPr/>
        <p:txBody>
          <a:bodyPr/>
          <a:lstStyle/>
          <a:p>
            <a:fld id="{C18A9418-D4C5-4ED9-8A24-7145815518C2}" type="slidenum">
              <a:rPr lang="en-CA" smtClean="0"/>
              <a:t>25</a:t>
            </a:fld>
            <a:endParaRPr lang="en-CA"/>
          </a:p>
        </p:txBody>
      </p:sp>
    </p:spTree>
    <p:extLst>
      <p:ext uri="{BB962C8B-B14F-4D97-AF65-F5344CB8AC3E}">
        <p14:creationId xmlns:p14="http://schemas.microsoft.com/office/powerpoint/2010/main" val="3463699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Day Without Dignity </a:t>
            </a:r>
          </a:p>
          <a:p>
            <a:r>
              <a:rPr lang="en-CA" dirty="0"/>
              <a:t>https://youtu.be/isxxQm2_ud0</a:t>
            </a:r>
          </a:p>
        </p:txBody>
      </p:sp>
      <p:sp>
        <p:nvSpPr>
          <p:cNvPr id="4" name="Slide Number Placeholder 3"/>
          <p:cNvSpPr>
            <a:spLocks noGrp="1"/>
          </p:cNvSpPr>
          <p:nvPr>
            <p:ph type="sldNum" sz="quarter" idx="5"/>
          </p:nvPr>
        </p:nvSpPr>
        <p:spPr/>
        <p:txBody>
          <a:bodyPr/>
          <a:lstStyle/>
          <a:p>
            <a:fld id="{C18A9418-D4C5-4ED9-8A24-7145815518C2}" type="slidenum">
              <a:rPr lang="en-CA" smtClean="0"/>
              <a:t>26</a:t>
            </a:fld>
            <a:endParaRPr lang="en-CA"/>
          </a:p>
        </p:txBody>
      </p:sp>
    </p:spTree>
    <p:extLst>
      <p:ext uri="{BB962C8B-B14F-4D97-AF65-F5344CB8AC3E}">
        <p14:creationId xmlns:p14="http://schemas.microsoft.com/office/powerpoint/2010/main" val="3018879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t>When social action occurs at a group level over a sustained period of time it can become a </a:t>
            </a:r>
            <a:r>
              <a:rPr lang="en-US" altLang="en-US" i="1" dirty="0"/>
              <a:t>social movement</a:t>
            </a:r>
            <a:r>
              <a:rPr lang="en-US" altLang="en-US" dirty="0"/>
              <a:t>.</a:t>
            </a:r>
          </a:p>
          <a:p>
            <a:pPr marL="171450" indent="-171450" eaLnBrk="1" hangingPunct="1">
              <a:buFont typeface="Arial" panose="020B0604020202020204" pitchFamily="34" charset="0"/>
              <a:buChar char="•"/>
            </a:pPr>
            <a:r>
              <a:rPr lang="en-US" altLang="en-US" dirty="0"/>
              <a:t>Social Movement: A group of people with a common ideology who try to achieve common goals.</a:t>
            </a:r>
          </a:p>
          <a:p>
            <a:pPr marL="171450" indent="-171450" eaLnBrk="1" hangingPunct="1">
              <a:buFont typeface="Arial" panose="020B0604020202020204" pitchFamily="34" charset="0"/>
              <a:buChar char="•"/>
            </a:pPr>
            <a:r>
              <a:rPr lang="en-US" altLang="en-US" dirty="0"/>
              <a:t>Social movements are organized groups of people working to encourage or discourage social change.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27</a:t>
            </a:fld>
            <a:endParaRPr lang="en-CA"/>
          </a:p>
        </p:txBody>
      </p:sp>
    </p:spTree>
    <p:extLst>
      <p:ext uri="{BB962C8B-B14F-4D97-AF65-F5344CB8AC3E}">
        <p14:creationId xmlns:p14="http://schemas.microsoft.com/office/powerpoint/2010/main" val="135067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538" indent="-188913" eaLnBrk="1" hangingPunct="1">
              <a:lnSpc>
                <a:spcPct val="70000"/>
              </a:lnSpc>
            </a:pPr>
            <a:r>
              <a:rPr lang="en-US" altLang="en-US" sz="2000" b="1" dirty="0"/>
              <a:t>Alternative Social Movements</a:t>
            </a:r>
          </a:p>
          <a:p>
            <a:pPr marL="363538" lvl="1" indent="-188913">
              <a:lnSpc>
                <a:spcPct val="70000"/>
              </a:lnSpc>
              <a:buFont typeface="Arial" panose="020B0604020202020204" pitchFamily="34" charset="0"/>
              <a:buChar char="•"/>
            </a:pPr>
            <a:r>
              <a:rPr lang="en-US" altLang="en-US" sz="2000" dirty="0"/>
              <a:t>Aim to effect change at the at a limited level. They are issue-driven and focus on addressing a single concern. Mothers Against Drunk Driving (MADD) is an example of an alternative social movement.</a:t>
            </a:r>
          </a:p>
          <a:p>
            <a:pPr marL="363538" indent="-188913" eaLnBrk="1" hangingPunct="1">
              <a:lnSpc>
                <a:spcPct val="70000"/>
              </a:lnSpc>
            </a:pPr>
            <a:r>
              <a:rPr lang="en-US" altLang="en-US" sz="2000" b="1" dirty="0"/>
              <a:t>Redemptive Social Movements</a:t>
            </a:r>
          </a:p>
          <a:p>
            <a:pPr marL="363538" lvl="1" indent="-188913">
              <a:lnSpc>
                <a:spcPct val="70000"/>
              </a:lnSpc>
              <a:buFont typeface="Arial" panose="020B0604020202020204" pitchFamily="34" charset="0"/>
              <a:buChar char="•"/>
            </a:pPr>
            <a:r>
              <a:rPr lang="en-US" altLang="en-US" sz="2000" dirty="0"/>
              <a:t>Brings together individuals with similar concerns in order to discuss a particular problem, reform, or improve their lives. Alcoholics Anonymous is an example of a redemptive social movement.</a:t>
            </a:r>
          </a:p>
          <a:p>
            <a:pPr marL="363538" indent="-188913" eaLnBrk="1" hangingPunct="1">
              <a:lnSpc>
                <a:spcPct val="70000"/>
              </a:lnSpc>
            </a:pPr>
            <a:r>
              <a:rPr lang="en-US" altLang="en-US" sz="2000" b="1" dirty="0"/>
              <a:t>Reformative Social Movements</a:t>
            </a:r>
          </a:p>
          <a:p>
            <a:pPr marL="363538" lvl="1" indent="-188913">
              <a:lnSpc>
                <a:spcPct val="70000"/>
              </a:lnSpc>
              <a:buFont typeface="Arial" panose="020B0604020202020204" pitchFamily="34" charset="0"/>
              <a:buChar char="•"/>
            </a:pPr>
            <a:r>
              <a:rPr lang="en-US" altLang="en-US" sz="2000" dirty="0"/>
              <a:t>Seek minor changes that focus on society as a whole rather than on the individual. Respond to the social needs of people and communities by providing programs and assistance. Reformative social movements aim to bring gradual yet widespread change. Examples include: the YMCA and the Salvation Army.</a:t>
            </a:r>
          </a:p>
          <a:p>
            <a:pPr marL="363538" indent="-188913" eaLnBrk="1" hangingPunct="1">
              <a:lnSpc>
                <a:spcPct val="70000"/>
              </a:lnSpc>
            </a:pPr>
            <a:r>
              <a:rPr lang="en-US" altLang="en-US" sz="2000" b="1" dirty="0"/>
              <a:t>Revolutionary Social Movements</a:t>
            </a:r>
          </a:p>
          <a:p>
            <a:pPr marL="363538" lvl="1" indent="-188913">
              <a:lnSpc>
                <a:spcPct val="70000"/>
              </a:lnSpc>
              <a:buFont typeface="Arial" panose="020B0604020202020204" pitchFamily="34" charset="0"/>
              <a:buChar char="•"/>
            </a:pPr>
            <a:r>
              <a:rPr lang="en-US" altLang="en-US" sz="2000" dirty="0"/>
              <a:t>Seek radical changes across an entire society. Revolutionary social movements seek to change dominant economic, political, or ideological systems. Occupy Wall Street, the Women’s Movement, and the Civil Rights Movement are all examples of revolutionary social movements.</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28</a:t>
            </a:fld>
            <a:endParaRPr lang="en-CA"/>
          </a:p>
        </p:txBody>
      </p:sp>
    </p:spTree>
    <p:extLst>
      <p:ext uri="{BB962C8B-B14F-4D97-AF65-F5344CB8AC3E}">
        <p14:creationId xmlns:p14="http://schemas.microsoft.com/office/powerpoint/2010/main" val="886277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eaLnBrk="1" hangingPunct="1">
              <a:lnSpc>
                <a:spcPct val="70000"/>
              </a:lnSpc>
              <a:buFont typeface="Arial" panose="020B0604020202020204" pitchFamily="34" charset="0"/>
              <a:buChar char="•"/>
            </a:pPr>
            <a:r>
              <a:rPr lang="en-US" altLang="en-US" sz="2200" dirty="0"/>
              <a:t>Social Justice and Charity are both forms of social action.</a:t>
            </a:r>
          </a:p>
          <a:p>
            <a:pPr marL="342900" indent="-342900" eaLnBrk="1" hangingPunct="1">
              <a:lnSpc>
                <a:spcPct val="70000"/>
              </a:lnSpc>
              <a:buFont typeface="Arial" panose="020B0604020202020204" pitchFamily="34" charset="0"/>
              <a:buChar char="•"/>
            </a:pPr>
            <a:r>
              <a:rPr lang="en-US" altLang="en-US" sz="2200" dirty="0"/>
              <a:t>But their goals and impact are different.</a:t>
            </a:r>
          </a:p>
          <a:p>
            <a:pPr marL="342900" indent="-342900" eaLnBrk="1" hangingPunct="1">
              <a:lnSpc>
                <a:spcPct val="70000"/>
              </a:lnSpc>
              <a:buFont typeface="Arial" panose="020B0604020202020204" pitchFamily="34" charset="0"/>
              <a:buChar char="•"/>
            </a:pPr>
            <a:r>
              <a:rPr lang="en-US" altLang="en-US" sz="2200" dirty="0"/>
              <a:t>Charity is aimed at providing for the immediate needs of others through direct services.</a:t>
            </a:r>
          </a:p>
          <a:p>
            <a:pPr marL="800100" lvl="1" indent="-342900" eaLnBrk="1" hangingPunct="1">
              <a:lnSpc>
                <a:spcPct val="70000"/>
              </a:lnSpc>
              <a:buFont typeface="Arial" panose="020B0604020202020204" pitchFamily="34" charset="0"/>
              <a:buChar char="•"/>
            </a:pPr>
            <a:r>
              <a:rPr lang="en-US" altLang="en-US" sz="2200" dirty="0"/>
              <a:t>Food banks, shelters, donating money.</a:t>
            </a:r>
          </a:p>
          <a:p>
            <a:pPr marL="342900" indent="-342900" eaLnBrk="1" hangingPunct="1">
              <a:lnSpc>
                <a:spcPct val="70000"/>
              </a:lnSpc>
              <a:buFont typeface="Arial" panose="020B0604020202020204" pitchFamily="34" charset="0"/>
              <a:buChar char="•"/>
            </a:pPr>
            <a:r>
              <a:rPr lang="en-US" altLang="en-US" sz="2200" dirty="0"/>
              <a:t>It is valuable for those in need but it deals with the symptoms of a problem. Charity does not address the root causes of social problems.</a:t>
            </a:r>
          </a:p>
          <a:p>
            <a:pPr marL="342900" indent="-342900" eaLnBrk="1" hangingPunct="1">
              <a:lnSpc>
                <a:spcPct val="70000"/>
              </a:lnSpc>
              <a:buFont typeface="Arial" panose="020B0604020202020204" pitchFamily="34" charset="0"/>
              <a:buChar char="•"/>
            </a:pPr>
            <a:r>
              <a:rPr lang="en-US" altLang="en-US" sz="2200" dirty="0"/>
              <a:t>Social justice involves collective public acts that promote social change in institutions and society. It is focused not on the symptoms but the root of a problem – the ideologies and institutions that structure individual acts. </a:t>
            </a:r>
          </a:p>
          <a:p>
            <a:pPr marL="342900" indent="-342900" eaLnBrk="1" hangingPunct="1">
              <a:lnSpc>
                <a:spcPct val="70000"/>
              </a:lnSpc>
              <a:buFont typeface="Arial" panose="020B0604020202020204" pitchFamily="34" charset="0"/>
              <a:buChar char="•"/>
            </a:pPr>
            <a:r>
              <a:rPr lang="en-US" altLang="en-US" sz="2200" dirty="0"/>
              <a:t>Social Justice advocates to changes to the political, social, and/or economic system so that people have more equal opportunities.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29</a:t>
            </a:fld>
            <a:endParaRPr lang="en-CA"/>
          </a:p>
        </p:txBody>
      </p:sp>
    </p:spTree>
    <p:extLst>
      <p:ext uri="{BB962C8B-B14F-4D97-AF65-F5344CB8AC3E}">
        <p14:creationId xmlns:p14="http://schemas.microsoft.com/office/powerpoint/2010/main" val="75711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800" b="0" i="0" u="none" strike="noStrike" baseline="0" dirty="0"/>
              <a:t>Students will learn and reliably demonstrate the ability to:</a:t>
            </a:r>
          </a:p>
          <a:p>
            <a:pPr algn="l">
              <a:buFont typeface="+mj-lt"/>
              <a:buAutoNum type="arabicPeriod"/>
            </a:pPr>
            <a:r>
              <a:rPr lang="en-US" sz="1800" b="0" i="0" dirty="0">
                <a:solidFill>
                  <a:srgbClr val="252327"/>
                </a:solidFill>
                <a:effectLst/>
              </a:rPr>
              <a:t>Differentiate between equity and equality</a:t>
            </a:r>
          </a:p>
          <a:p>
            <a:pPr algn="l">
              <a:buFont typeface="+mj-lt"/>
              <a:buAutoNum type="arabicPeriod"/>
            </a:pPr>
            <a:r>
              <a:rPr lang="en-US" sz="1800" b="0" i="0" dirty="0">
                <a:solidFill>
                  <a:srgbClr val="252327"/>
                </a:solidFill>
                <a:effectLst/>
              </a:rPr>
              <a:t>Understand the roots of colonialism and how it leads to internalized colonization</a:t>
            </a:r>
          </a:p>
          <a:p>
            <a:pPr algn="l">
              <a:buFont typeface="+mj-lt"/>
              <a:buAutoNum type="arabicPeriod"/>
            </a:pPr>
            <a:r>
              <a:rPr lang="en-US" sz="1800" b="0" i="0" dirty="0">
                <a:solidFill>
                  <a:srgbClr val="252327"/>
                </a:solidFill>
                <a:effectLst/>
              </a:rPr>
              <a:t>Examine the issue of race in relation to equity</a:t>
            </a:r>
          </a:p>
          <a:p>
            <a:pPr algn="l">
              <a:buFont typeface="+mj-lt"/>
              <a:buAutoNum type="arabicPeriod"/>
            </a:pPr>
            <a:r>
              <a:rPr lang="en-US" sz="1800" b="0" i="0" dirty="0">
                <a:solidFill>
                  <a:srgbClr val="252327"/>
                </a:solidFill>
                <a:effectLst/>
              </a:rPr>
              <a:t>Understand deficit thinking, meritocracy, neoliberalism, and tokenism</a:t>
            </a:r>
          </a:p>
          <a:p>
            <a:pPr algn="l">
              <a:buFont typeface="+mj-lt"/>
              <a:buAutoNum type="arabicPeriod"/>
            </a:pPr>
            <a:r>
              <a:rPr lang="en-US" sz="1800" b="0" i="0" dirty="0">
                <a:solidFill>
                  <a:srgbClr val="252327"/>
                </a:solidFill>
                <a:effectLst/>
              </a:rPr>
              <a:t>Recognize that power and privilege are contextual</a:t>
            </a:r>
          </a:p>
        </p:txBody>
      </p:sp>
      <p:sp>
        <p:nvSpPr>
          <p:cNvPr id="4" name="Slide Number Placeholder 3"/>
          <p:cNvSpPr>
            <a:spLocks noGrp="1"/>
          </p:cNvSpPr>
          <p:nvPr>
            <p:ph type="sldNum" sz="quarter" idx="5"/>
          </p:nvPr>
        </p:nvSpPr>
        <p:spPr/>
        <p:txBody>
          <a:bodyPr/>
          <a:lstStyle/>
          <a:p>
            <a:fld id="{C18A9418-D4C5-4ED9-8A24-7145815518C2}" type="slidenum">
              <a:rPr lang="en-CA" smtClean="0"/>
              <a:t>3</a:t>
            </a:fld>
            <a:endParaRPr lang="en-CA"/>
          </a:p>
        </p:txBody>
      </p:sp>
    </p:spTree>
    <p:extLst>
      <p:ext uri="{BB962C8B-B14F-4D97-AF65-F5344CB8AC3E}">
        <p14:creationId xmlns:p14="http://schemas.microsoft.com/office/powerpoint/2010/main" val="2575073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Expressing oneself is a part of being human. To be deprived of a voice is to be told you are not a participant in society; ultimately it is a denial of humanity.</a:t>
            </a:r>
          </a:p>
          <a:p>
            <a:pPr eaLnBrk="1" hangingPunct="1"/>
            <a:endParaRPr lang="en-US" altLang="en-US" dirty="0"/>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What distinguishes an activist from someone who simply supports a cause is their level of engagement?</a:t>
            </a:r>
          </a:p>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An ally, may not specifically be associated with or belong to a marginalized group, but does support a group’s struggles for equality and social justice?</a:t>
            </a:r>
            <a:endParaRPr lang="en-CA" altLang="en-US" dirty="0"/>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30</a:t>
            </a:fld>
            <a:endParaRPr lang="en-CA"/>
          </a:p>
        </p:txBody>
      </p:sp>
    </p:spTree>
    <p:extLst>
      <p:ext uri="{BB962C8B-B14F-4D97-AF65-F5344CB8AC3E}">
        <p14:creationId xmlns:p14="http://schemas.microsoft.com/office/powerpoint/2010/main" val="1592922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sz="1200" dirty="0"/>
              <a:t>Social action is usually understood as an action that promotes a goal of positive change. </a:t>
            </a:r>
          </a:p>
          <a:p>
            <a:pPr marL="171450" indent="-171450" eaLnBrk="1" hangingPunct="1">
              <a:buFont typeface="Arial" panose="020B0604020202020204" pitchFamily="34" charset="0"/>
              <a:buChar char="•"/>
            </a:pPr>
            <a:r>
              <a:rPr lang="en-US" altLang="en-US" sz="1200" dirty="0"/>
              <a:t>However, as our beliefs, values and ideologies differ, so do our ideas about what constitutes positive change, as Malala Yousafzai’s case illustrates. </a:t>
            </a:r>
          </a:p>
          <a:p>
            <a:pPr marL="171450" indent="-171450" eaLnBrk="1" hangingPunct="1">
              <a:buFont typeface="Arial" panose="020B0604020202020204" pitchFamily="34" charset="0"/>
              <a:buChar char="•"/>
            </a:pPr>
            <a:endParaRPr lang="en-US" alt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E47"/>
                </a:solidFill>
                <a:effectLst/>
                <a:latin typeface="lato" panose="020F0502020204030203" pitchFamily="34" charset="0"/>
              </a:rPr>
              <a:t>Malala is an education activist in Pakistan and became the youngest Nobel Peace Prize laureate and human rights advocate. While on a bus after taking an exam, Yousafzai and two other girls were shot by a Taliban Pakistan gunman in an assassination attempt in direct retaliation for her activism. Yousafzai shot in the head with a bullet and remained unconscious and in critical condition. Her condition later improved, and she made a recovery. She went on to tell her story which sparked an international outpouring of support for her and her cause of education for girls in Pakistan.</a:t>
            </a:r>
            <a:endParaRPr lang="en-US" altLang="en-US" sz="1200" dirty="0"/>
          </a:p>
          <a:p>
            <a:pPr marL="171450" indent="-171450" eaLnBrk="1" hangingPunct="1">
              <a:buFont typeface="Arial" panose="020B0604020202020204" pitchFamily="34" charset="0"/>
              <a:buChar char="•"/>
            </a:pPr>
            <a:endParaRPr lang="en-US" altLang="en-US" sz="1200" dirty="0"/>
          </a:p>
          <a:p>
            <a:pPr marL="171450" indent="-171450" eaLnBrk="1" hangingPunct="1">
              <a:buFont typeface="Arial" panose="020B0604020202020204" pitchFamily="34" charset="0"/>
              <a:buChar char="•"/>
            </a:pPr>
            <a:r>
              <a:rPr lang="en-US" altLang="en-US" sz="1200" dirty="0"/>
              <a:t>It is important to note that not all social action works towards social justice. </a:t>
            </a:r>
          </a:p>
          <a:p>
            <a:pPr marL="171450" indent="-171450" eaLnBrk="1" hangingPunct="1">
              <a:buFont typeface="Arial" panose="020B0604020202020204" pitchFamily="34" charset="0"/>
              <a:buChar char="•"/>
            </a:pPr>
            <a:endParaRPr lang="en-US" altLang="en-US" sz="1200" dirty="0"/>
          </a:p>
          <a:p>
            <a:pPr marL="171450" indent="-171450" eaLnBrk="1" hangingPunct="1">
              <a:buFont typeface="Arial" panose="020B0604020202020204" pitchFamily="34" charset="0"/>
              <a:buChar char="•"/>
            </a:pPr>
            <a:r>
              <a:rPr lang="en-US" altLang="en-US" sz="1200" dirty="0"/>
              <a:t>Social action can be initiated by anyone with any agenda. Some social action arises as a backlash to those fighting for social justice reform, usually when it collides with the value systems or the privileges of a group who benefits from keeping things the way they are.</a:t>
            </a:r>
            <a:endParaRPr lang="en-CA" altLang="en-US" sz="1200"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31</a:t>
            </a:fld>
            <a:endParaRPr lang="en-CA"/>
          </a:p>
        </p:txBody>
      </p:sp>
    </p:spTree>
    <p:extLst>
      <p:ext uri="{BB962C8B-B14F-4D97-AF65-F5344CB8AC3E}">
        <p14:creationId xmlns:p14="http://schemas.microsoft.com/office/powerpoint/2010/main" val="2743381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endParaRPr lang="en-US" altLang="en-US" sz="1200" dirty="0"/>
          </a:p>
          <a:p>
            <a:pPr marL="171450" indent="-171450" eaLnBrk="1" hangingPunct="1">
              <a:buFont typeface="Arial" panose="020B0604020202020204" pitchFamily="34" charset="0"/>
              <a:buChar char="•"/>
            </a:pPr>
            <a:r>
              <a:rPr lang="en-US" altLang="en-US" sz="1200" dirty="0"/>
              <a:t>This backlash could originate from political, social or community groups serving a variety of interests that may be contrary to the principles of social justice.</a:t>
            </a:r>
          </a:p>
          <a:p>
            <a:pPr marL="171450" indent="-171450" eaLnBrk="1" hangingPunct="1">
              <a:buFont typeface="Arial" panose="020B0604020202020204" pitchFamily="34" charset="0"/>
              <a:buChar char="•"/>
            </a:pPr>
            <a:r>
              <a:rPr lang="en-US" altLang="en-US" sz="1200" dirty="0"/>
              <a:t>Hate groups are some of the most active and effective local and global organizers, using both online and mainstream media to make their causes visible.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32</a:t>
            </a:fld>
            <a:endParaRPr lang="en-CA"/>
          </a:p>
        </p:txBody>
      </p:sp>
    </p:spTree>
    <p:extLst>
      <p:ext uri="{BB962C8B-B14F-4D97-AF65-F5344CB8AC3E}">
        <p14:creationId xmlns:p14="http://schemas.microsoft.com/office/powerpoint/2010/main" val="2910193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b="0" i="0" dirty="0">
                <a:solidFill>
                  <a:srgbClr val="464646"/>
                </a:solidFill>
                <a:effectLst/>
                <a:latin typeface="Calibri" panose="020F0502020204030204" pitchFamily="34" charset="0"/>
              </a:rPr>
              <a:t>Engaging in social action has brough out </a:t>
            </a:r>
            <a:r>
              <a:rPr lang="en-US" b="1" i="0" dirty="0">
                <a:solidFill>
                  <a:srgbClr val="464646"/>
                </a:solidFill>
                <a:effectLst/>
                <a:latin typeface="Calibri" panose="020F0502020204030204" pitchFamily="34" charset="0"/>
              </a:rPr>
              <a:t>BACKLASH</a:t>
            </a:r>
            <a:r>
              <a:rPr lang="en-US" b="0" i="0" dirty="0">
                <a:solidFill>
                  <a:srgbClr val="464646"/>
                </a:solidFill>
                <a:effectLst/>
                <a:latin typeface="Calibri" panose="020F0502020204030204" pitchFamily="34" charset="0"/>
              </a:rPr>
              <a:t> from those whose interests and ideologies are challenged.</a:t>
            </a:r>
          </a:p>
          <a:p>
            <a:pPr marL="171450" indent="-171450" eaLnBrk="1" hangingPunct="1">
              <a:buFont typeface="Arial" panose="020B0604020202020204" pitchFamily="34" charset="0"/>
              <a:buChar char="•"/>
            </a:pPr>
            <a:r>
              <a:rPr lang="en-US" sz="1200" b="0" i="0" dirty="0">
                <a:effectLst/>
              </a:rPr>
              <a:t>Fear, anger or resistance to a social ideology or actions intended to address social problems. </a:t>
            </a:r>
          </a:p>
          <a:p>
            <a:pPr marL="171450" indent="-171450" eaLnBrk="1" hangingPunct="1">
              <a:buFont typeface="Arial" panose="020B0604020202020204" pitchFamily="34" charset="0"/>
              <a:buChar char="•"/>
            </a:pPr>
            <a:r>
              <a:rPr lang="en-US" altLang="en-US" sz="1200" dirty="0"/>
              <a:t>Backlash can range from words and labels used to undermine social action, to organized violence. </a:t>
            </a:r>
          </a:p>
          <a:p>
            <a:pPr marL="0" indent="0" eaLnBrk="1" hangingPunct="1">
              <a:buNone/>
            </a:pPr>
            <a:r>
              <a:rPr lang="en-US" altLang="en-US" sz="1200" dirty="0"/>
              <a:t>Labels like “special interests,” for instance, make social action for change sound like “fringe movements” that only concern a few. </a:t>
            </a:r>
            <a:endParaRPr lang="en-CA" altLang="en-US" sz="1200" dirty="0"/>
          </a:p>
          <a:p>
            <a:pPr marL="171450" indent="-171450" eaLnBrk="1" hangingPunct="1">
              <a:buFont typeface="Arial" panose="020B0604020202020204" pitchFamily="34" charset="0"/>
              <a:buChar char="•"/>
            </a:pPr>
            <a:endParaRPr lang="en-US" b="0" i="0" dirty="0">
              <a:solidFill>
                <a:srgbClr val="464646"/>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64646"/>
                </a:solidFill>
                <a:effectLst/>
                <a:latin typeface="Calibri" panose="020F0502020204030204" pitchFamily="34" charset="0"/>
              </a:rPr>
              <a:t>Politicians, the media and the police often label social action, which includes both activists and advocacy, as ‘special interests’. But There  is nothing special about needing to, or wanting to, feed the hungry and house the homeless and care for our vulnerable and underserved</a:t>
            </a:r>
          </a:p>
          <a:p>
            <a:pPr marL="171450" indent="-171450" eaLnBrk="1" hangingPunct="1">
              <a:buFont typeface="Arial" panose="020B0604020202020204" pitchFamily="34" charset="0"/>
              <a:buChar char="•"/>
            </a:pPr>
            <a:endParaRPr lang="en-US" b="0" i="0" dirty="0">
              <a:solidFill>
                <a:srgbClr val="464646"/>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64646"/>
                </a:solidFill>
                <a:effectLst/>
                <a:latin typeface="Calibri" panose="020F0502020204030204" pitchFamily="34" charset="0"/>
              </a:rPr>
              <a:t>An explanation of the backlash phrase “All lives matter” shows the backlash to the Black Lives Matter Movement (BLM), All Lives Matter and Blue Lives matter came about as a stark contradiction and opposition to the BLM movement</a:t>
            </a:r>
          </a:p>
          <a:p>
            <a:pPr marL="0" indent="0" eaLnBrk="1" hangingPunct="1">
              <a:buFont typeface="Arial" panose="020B0604020202020204" pitchFamily="34" charset="0"/>
              <a:buNone/>
            </a:pPr>
            <a:endParaRPr lang="en-US" b="0" i="0" dirty="0">
              <a:solidFill>
                <a:srgbClr val="4646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33</a:t>
            </a:fld>
            <a:endParaRPr lang="en-CA"/>
          </a:p>
        </p:txBody>
      </p:sp>
    </p:spTree>
    <p:extLst>
      <p:ext uri="{BB962C8B-B14F-4D97-AF65-F5344CB8AC3E}">
        <p14:creationId xmlns:p14="http://schemas.microsoft.com/office/powerpoint/2010/main" val="236726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All Lives Matter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BBBBBB"/>
                </a:solidFill>
                <a:effectLst/>
                <a:latin typeface="Calibri" panose="020F0502020204030204" pitchFamily="34" charset="0"/>
              </a:rPr>
              <a:t>https://youtu.be/NtAAeyswlHM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BBBBBB"/>
                </a:solidFill>
                <a:effectLst/>
                <a:latin typeface="Calibri" panose="020F0502020204030204" pitchFamily="34" charset="0"/>
              </a:rPr>
              <a:t>By Peace House!</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34</a:t>
            </a:fld>
            <a:endParaRPr lang="en-CA"/>
          </a:p>
        </p:txBody>
      </p:sp>
    </p:spTree>
    <p:extLst>
      <p:ext uri="{BB962C8B-B14F-4D97-AF65-F5344CB8AC3E}">
        <p14:creationId xmlns:p14="http://schemas.microsoft.com/office/powerpoint/2010/main" val="737664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r>
              <a:rPr lang="en-US" b="0" i="0" dirty="0">
                <a:solidFill>
                  <a:srgbClr val="464646"/>
                </a:solidFill>
                <a:effectLst/>
                <a:latin typeface="Calibri" panose="020F0502020204030204" pitchFamily="34" charset="0"/>
              </a:rPr>
              <a:t>Backlash</a:t>
            </a:r>
          </a:p>
          <a:p>
            <a:pPr marL="171450" indent="-171450" eaLnBrk="1" hangingPunct="1">
              <a:buFont typeface="Arial" panose="020B0604020202020204" pitchFamily="34" charset="0"/>
              <a:buChar char="•"/>
            </a:pPr>
            <a:r>
              <a:rPr lang="en-US" sz="1200" b="0" i="0" dirty="0">
                <a:effectLst/>
              </a:rPr>
              <a:t>Fear, anger and resistance to a social cause..</a:t>
            </a:r>
          </a:p>
          <a:p>
            <a:pPr marL="171450" indent="-171450" eaLnBrk="1" hangingPunct="1">
              <a:buFont typeface="Arial" panose="020B0604020202020204" pitchFamily="34" charset="0"/>
              <a:buChar char="•"/>
            </a:pPr>
            <a:r>
              <a:rPr lang="en-US" altLang="en-US" sz="1200" dirty="0"/>
              <a:t>How far will someone go to protect their ideology?</a:t>
            </a:r>
          </a:p>
          <a:p>
            <a:pPr marL="171450" indent="-171450" eaLnBrk="1" hangingPunct="1">
              <a:buFont typeface="Arial" panose="020B0604020202020204" pitchFamily="34" charset="0"/>
              <a:buChar char="•"/>
            </a:pPr>
            <a:r>
              <a:rPr lang="en-US" altLang="en-US" sz="1200" dirty="0"/>
              <a:t>Have a look at this situation where a young man drove a car into a crowd of people taking the life of one and injuring many others!</a:t>
            </a:r>
            <a:endParaRPr lang="en-US" b="0" i="0" dirty="0">
              <a:solidFill>
                <a:srgbClr val="464646"/>
              </a:solidFill>
              <a:effectLst/>
              <a:latin typeface="Calibri" panose="020F0502020204030204" pitchFamily="34" charset="0"/>
            </a:endParaRPr>
          </a:p>
          <a:p>
            <a:pPr marL="171450" indent="-171450" eaLnBrk="1" hangingPunct="1">
              <a:buFont typeface="Arial" panose="020B0604020202020204" pitchFamily="34" charset="0"/>
              <a:buChar char="•"/>
            </a:pPr>
            <a:endParaRPr lang="en-US" b="0" i="0" dirty="0">
              <a:solidFill>
                <a:srgbClr val="464646"/>
              </a:solidFill>
              <a:effectLst/>
              <a:latin typeface="Calibri" panose="020F0502020204030204" pitchFamily="34" charset="0"/>
            </a:endParaRPr>
          </a:p>
          <a:p>
            <a:pPr marL="0" indent="0" eaLnBrk="1" hangingPunct="1">
              <a:buFont typeface="Arial" panose="020B0604020202020204" pitchFamily="34" charset="0"/>
              <a:buNone/>
            </a:pPr>
            <a:r>
              <a:rPr lang="en-US" b="0" i="0" dirty="0">
                <a:solidFill>
                  <a:srgbClr val="464646"/>
                </a:solidFill>
                <a:effectLst/>
                <a:latin typeface="Calibri" panose="020F0502020204030204" pitchFamily="34" charset="0"/>
              </a:rPr>
              <a:t>This example is the action taken by James Fields …</a:t>
            </a:r>
          </a:p>
          <a:p>
            <a:pPr marL="0" indent="0" eaLnBrk="1" hangingPunct="1">
              <a:buFont typeface="Arial" panose="020B0604020202020204" pitchFamily="34" charset="0"/>
              <a:buNone/>
            </a:pPr>
            <a:r>
              <a:rPr lang="en-US" b="0" i="0" dirty="0">
                <a:solidFill>
                  <a:srgbClr val="464646"/>
                </a:solidFill>
                <a:effectLst/>
                <a:latin typeface="Calibri" panose="020F0502020204030204" pitchFamily="34" charset="0"/>
              </a:rPr>
              <a:t>J</a:t>
            </a:r>
            <a:r>
              <a:rPr lang="en-US" b="0" i="0" dirty="0">
                <a:solidFill>
                  <a:srgbClr val="767676"/>
                </a:solidFill>
                <a:effectLst/>
                <a:latin typeface="Calibri" panose="020F0502020204030204" pitchFamily="34" charset="0"/>
              </a:rPr>
              <a:t>ames Fields Jr., who pleaded guilty to federal hate crimes, was sentenced on Friday to life in prison.</a:t>
            </a:r>
          </a:p>
          <a:p>
            <a:pPr marL="171450" indent="-171450">
              <a:buFont typeface="Arial" panose="020B0604020202020204" pitchFamily="34" charset="0"/>
              <a:buChar char="•"/>
            </a:pPr>
            <a:r>
              <a:rPr lang="en-US" b="0" i="0" dirty="0">
                <a:solidFill>
                  <a:srgbClr val="767676"/>
                </a:solidFill>
                <a:effectLst/>
                <a:latin typeface="Calibri" panose="020F0502020204030204" pitchFamily="34" charset="0"/>
              </a:rPr>
              <a:t>Fields rammed his car into a crowd of anti-racism protesters in Charlottesville, Va., in 2017, killing 32-year-old Heather </a:t>
            </a:r>
            <a:r>
              <a:rPr lang="en-US" b="0" i="0" dirty="0" err="1">
                <a:solidFill>
                  <a:srgbClr val="767676"/>
                </a:solidFill>
                <a:effectLst/>
                <a:latin typeface="Calibri" panose="020F0502020204030204" pitchFamily="34" charset="0"/>
              </a:rPr>
              <a:t>Heyer</a:t>
            </a:r>
            <a:r>
              <a:rPr lang="en-US" b="0" i="0" dirty="0">
                <a:solidFill>
                  <a:srgbClr val="767676"/>
                </a:solidFill>
                <a:effectLst/>
                <a:latin typeface="Calibri" panose="020F0502020204030204" pitchFamily="34" charset="0"/>
              </a:rPr>
              <a:t> and </a:t>
            </a:r>
            <a:r>
              <a:rPr lang="en-US" b="0" i="0" dirty="0">
                <a:solidFill>
                  <a:srgbClr val="333333"/>
                </a:solidFill>
                <a:effectLst/>
                <a:latin typeface="Calibri" panose="020F0502020204030204" pitchFamily="34" charset="0"/>
              </a:rPr>
              <a:t>injuring 35. He was sentenced to spending the rest of his life in prison.</a:t>
            </a:r>
            <a:endParaRPr lang="en-US" b="0" i="0" dirty="0">
              <a:solidFill>
                <a:srgbClr val="767676"/>
              </a:solidFill>
              <a:effectLst/>
              <a:latin typeface="Calibri" panose="020F0502020204030204" pitchFamily="34" charset="0"/>
            </a:endParaRPr>
          </a:p>
          <a:p>
            <a:pPr marL="171450" indent="-171450">
              <a:buFont typeface="Arial" panose="020B0604020202020204" pitchFamily="34" charset="0"/>
              <a:buChar char="•"/>
            </a:pPr>
            <a:r>
              <a:rPr lang="en-US" b="0" i="0" dirty="0">
                <a:solidFill>
                  <a:srgbClr val="333333"/>
                </a:solidFill>
                <a:effectLst/>
                <a:latin typeface="Calibri" panose="020F0502020204030204" pitchFamily="34" charset="0"/>
              </a:rPr>
              <a:t>His attorneys say he had no intent to commit a violent act, instead describing the attack as a "impulsive, angry and aggressive decision."</a:t>
            </a:r>
            <a:endParaRPr lang="en-CA" dirty="0"/>
          </a:p>
          <a:p>
            <a:pPr marL="171450" indent="-171450" eaLnBrk="1" hangingPunct="1">
              <a:buFont typeface="Arial" panose="020B0604020202020204" pitchFamily="34" charset="0"/>
              <a:buChar char="•"/>
            </a:pPr>
            <a:endParaRPr lang="en-US" b="0" i="0" dirty="0">
              <a:solidFill>
                <a:srgbClr val="464646"/>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18A9418-D4C5-4ED9-8A24-7145815518C2}" type="slidenum">
              <a:rPr lang="en-CA" smtClean="0"/>
              <a:t>35</a:t>
            </a:fld>
            <a:endParaRPr lang="en-CA"/>
          </a:p>
        </p:txBody>
      </p:sp>
    </p:spTree>
    <p:extLst>
      <p:ext uri="{BB962C8B-B14F-4D97-AF65-F5344CB8AC3E}">
        <p14:creationId xmlns:p14="http://schemas.microsoft.com/office/powerpoint/2010/main" val="2142413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A scene from the FRONTLINE documentary "Trump’s American Carnage" shows how the 2017 Unite the Right rally and President Trump’s response foreshadowed Jan. 6, 2021.</a:t>
            </a:r>
          </a:p>
          <a:p>
            <a:pPr marL="171450" indent="-171450">
              <a:buFont typeface="Arial" panose="020B0604020202020204" pitchFamily="34" charset="0"/>
              <a:buChar char="•"/>
            </a:pPr>
            <a:r>
              <a:rPr lang="en-CA" dirty="0"/>
              <a:t>https://youtu.be/Vy4F0VSbBkQ</a:t>
            </a:r>
          </a:p>
        </p:txBody>
      </p:sp>
      <p:sp>
        <p:nvSpPr>
          <p:cNvPr id="4" name="Slide Number Placeholder 3"/>
          <p:cNvSpPr>
            <a:spLocks noGrp="1"/>
          </p:cNvSpPr>
          <p:nvPr>
            <p:ph type="sldNum" sz="quarter" idx="5"/>
          </p:nvPr>
        </p:nvSpPr>
        <p:spPr/>
        <p:txBody>
          <a:bodyPr/>
          <a:lstStyle/>
          <a:p>
            <a:fld id="{C18A9418-D4C5-4ED9-8A24-7145815518C2}" type="slidenum">
              <a:rPr lang="en-CA" smtClean="0"/>
              <a:t>36</a:t>
            </a:fld>
            <a:endParaRPr lang="en-CA"/>
          </a:p>
        </p:txBody>
      </p:sp>
    </p:spTree>
    <p:extLst>
      <p:ext uri="{BB962C8B-B14F-4D97-AF65-F5344CB8AC3E}">
        <p14:creationId xmlns:p14="http://schemas.microsoft.com/office/powerpoint/2010/main" val="774755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dirty="0">
                <a:solidFill>
                  <a:srgbClr val="414042"/>
                </a:solidFill>
                <a:effectLst/>
              </a:rPr>
              <a:t>Critical Thinking Questions:</a:t>
            </a:r>
          </a:p>
          <a:p>
            <a:pPr algn="l">
              <a:buFont typeface="Arial" panose="020B0604020202020204" pitchFamily="34" charset="0"/>
              <a:buChar char="•"/>
            </a:pPr>
            <a:r>
              <a:rPr lang="en-US" sz="1200" b="0" i="0" dirty="0">
                <a:solidFill>
                  <a:srgbClr val="414042"/>
                </a:solidFill>
                <a:effectLst/>
              </a:rPr>
              <a:t>Did the Charlottesville riot hurt the cause of the anti-racism protesters?</a:t>
            </a:r>
          </a:p>
          <a:p>
            <a:pPr algn="l">
              <a:buFont typeface="Arial" panose="020B0604020202020204" pitchFamily="34" charset="0"/>
              <a:buChar char="•"/>
            </a:pPr>
            <a:r>
              <a:rPr lang="en-US" sz="1200" b="0" i="0" dirty="0">
                <a:solidFill>
                  <a:srgbClr val="414042"/>
                </a:solidFill>
                <a:effectLst/>
              </a:rPr>
              <a:t>Is uncovering hidden racism a positive outcome of media publicity, or an unwanted platform for hate groups?</a:t>
            </a:r>
          </a:p>
          <a:p>
            <a:pPr algn="l">
              <a:buFont typeface="Arial" panose="020B0604020202020204" pitchFamily="34" charset="0"/>
              <a:buChar char="•"/>
            </a:pPr>
            <a:r>
              <a:rPr lang="en-US" sz="1200" b="0" i="0" dirty="0">
                <a:solidFill>
                  <a:srgbClr val="414042"/>
                </a:solidFill>
                <a:effectLst/>
              </a:rPr>
              <a:t>Is social action possible without ideology?</a:t>
            </a:r>
          </a:p>
          <a:p>
            <a:pPr algn="l">
              <a:buFont typeface="Arial" panose="020B0604020202020204" pitchFamily="34" charset="0"/>
              <a:buChar char="•"/>
            </a:pPr>
            <a:r>
              <a:rPr lang="en-US" sz="1200" dirty="0">
                <a:solidFill>
                  <a:srgbClr val="414042"/>
                </a:solidFill>
              </a:rPr>
              <a:t>Why did the police sit idly by and not respond to the treat while it was happening?</a:t>
            </a:r>
            <a:endParaRPr lang="en-US" sz="1200" b="0" i="0" dirty="0">
              <a:solidFill>
                <a:srgbClr val="414042"/>
              </a:solidFill>
              <a:effectLst/>
            </a:endParaRP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37</a:t>
            </a:fld>
            <a:endParaRPr lang="en-CA"/>
          </a:p>
        </p:txBody>
      </p:sp>
    </p:spTree>
    <p:extLst>
      <p:ext uri="{BB962C8B-B14F-4D97-AF65-F5344CB8AC3E}">
        <p14:creationId xmlns:p14="http://schemas.microsoft.com/office/powerpoint/2010/main" val="4167359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CA" altLang="en-US" dirty="0"/>
              <a:t>“Give a man a fish and he will eat for a day. </a:t>
            </a:r>
          </a:p>
          <a:p>
            <a:pPr eaLnBrk="1" hangingPunct="1"/>
            <a:r>
              <a:rPr lang="en-CA" altLang="en-US" dirty="0"/>
              <a:t>Teach a man to fish and he will eat for a lifetime.”</a:t>
            </a:r>
          </a:p>
          <a:p>
            <a:pPr eaLnBrk="1" hangingPunct="1"/>
            <a:endParaRPr lang="en-CA" altLang="en-US" dirty="0"/>
          </a:p>
          <a:p>
            <a:pPr eaLnBrk="1" hangingPunct="1"/>
            <a:r>
              <a:rPr lang="en-CA" altLang="en-US" dirty="0"/>
              <a:t>What does this quote say about difference between charity and social justice?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38</a:t>
            </a:fld>
            <a:endParaRPr lang="en-CA"/>
          </a:p>
        </p:txBody>
      </p:sp>
    </p:spTree>
    <p:extLst>
      <p:ext uri="{BB962C8B-B14F-4D97-AF65-F5344CB8AC3E}">
        <p14:creationId xmlns:p14="http://schemas.microsoft.com/office/powerpoint/2010/main" val="1818925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p:txBody>
      </p:sp>
      <p:sp>
        <p:nvSpPr>
          <p:cNvPr id="4" name="Slide Number Placeholder 3"/>
          <p:cNvSpPr>
            <a:spLocks noGrp="1"/>
          </p:cNvSpPr>
          <p:nvPr>
            <p:ph type="sldNum" sz="quarter" idx="5"/>
          </p:nvPr>
        </p:nvSpPr>
        <p:spPr/>
        <p:txBody>
          <a:bodyPr/>
          <a:lstStyle/>
          <a:p>
            <a:fld id="{C18A9418-D4C5-4ED9-8A24-7145815518C2}" type="slidenum">
              <a:rPr lang="en-CA" smtClean="0"/>
              <a:t>39</a:t>
            </a:fld>
            <a:endParaRPr lang="en-CA"/>
          </a:p>
        </p:txBody>
      </p:sp>
    </p:spTree>
    <p:extLst>
      <p:ext uri="{BB962C8B-B14F-4D97-AF65-F5344CB8AC3E}">
        <p14:creationId xmlns:p14="http://schemas.microsoft.com/office/powerpoint/2010/main" val="207621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i="1" dirty="0"/>
              <a:t>Social Action</a:t>
            </a:r>
            <a:r>
              <a:rPr lang="en-US" altLang="en-US" dirty="0"/>
              <a:t> is any action of an individual or group who seeks to promote social change on a small or large scale.</a:t>
            </a:r>
          </a:p>
          <a:p>
            <a:pPr marL="171450" indent="-171450" eaLnBrk="1" hangingPunct="1">
              <a:buFont typeface="Arial" panose="020B0604020202020204" pitchFamily="34" charset="0"/>
              <a:buChar char="•"/>
            </a:pPr>
            <a:r>
              <a:rPr lang="en-US" altLang="en-US" dirty="0"/>
              <a:t>Social Action occurs when we move from “this isn’t fair” to “let’s make it fair.”</a:t>
            </a:r>
          </a:p>
          <a:p>
            <a:pPr marL="171450" indent="-171450" eaLnBrk="1" hangingPunct="1">
              <a:buFont typeface="Arial" panose="020B0604020202020204" pitchFamily="34" charset="0"/>
              <a:buChar char="•"/>
            </a:pPr>
            <a:r>
              <a:rPr lang="en-US" altLang="en-US" dirty="0"/>
              <a:t>Social action is about seeing something you think is wrong and trying to make it right.</a:t>
            </a:r>
          </a:p>
          <a:p>
            <a:pPr marL="171450" indent="-171450" eaLnBrk="1" hangingPunct="1">
              <a:buFont typeface="Arial" panose="020B0604020202020204" pitchFamily="34" charset="0"/>
              <a:buChar char="•"/>
            </a:pPr>
            <a:r>
              <a:rPr lang="en-US" altLang="en-US" dirty="0"/>
              <a:t>And an </a:t>
            </a:r>
            <a:r>
              <a:rPr lang="en-US" altLang="en-US" i="1" dirty="0"/>
              <a:t>activist</a:t>
            </a:r>
            <a:r>
              <a:rPr lang="en-US" altLang="en-US" dirty="0"/>
              <a:t> is an individual who devotes time to work (either paid or unpaid) to bring about social change.</a:t>
            </a:r>
          </a:p>
          <a:p>
            <a:pPr marL="171450" indent="-171450" eaLnBrk="1" hangingPunct="1">
              <a:buFont typeface="Arial" panose="020B0604020202020204" pitchFamily="34" charset="0"/>
              <a:buChar char="•"/>
            </a:pPr>
            <a:endParaRPr lang="en-US" altLang="en-US" dirty="0"/>
          </a:p>
          <a:p>
            <a:pPr marL="171450" indent="-171450" eaLnBrk="1" hangingPunct="1">
              <a:buFont typeface="Arial" panose="020B0604020202020204" pitchFamily="34" charset="0"/>
              <a:buChar char="•"/>
            </a:pPr>
            <a:endParaRPr lang="en-US" altLang="en-US" dirty="0"/>
          </a:p>
          <a:p>
            <a:pPr marL="171450" indent="-171450" eaLnBrk="1" hangingPunct="1">
              <a:buFont typeface="Arial" panose="020B0604020202020204" pitchFamily="34" charset="0"/>
              <a:buChar char="•"/>
            </a:pPr>
            <a:endParaRPr lang="en-US" altLang="en-US" i="1"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4</a:t>
            </a:fld>
            <a:endParaRPr lang="en-CA"/>
          </a:p>
        </p:txBody>
      </p:sp>
    </p:spTree>
    <p:extLst>
      <p:ext uri="{BB962C8B-B14F-4D97-AF65-F5344CB8AC3E}">
        <p14:creationId xmlns:p14="http://schemas.microsoft.com/office/powerpoint/2010/main" val="242629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i="1" dirty="0"/>
              <a:t>Can you identify these famous activists?</a:t>
            </a:r>
          </a:p>
          <a:p>
            <a:pPr eaLnBrk="1" hangingPunct="1"/>
            <a:r>
              <a:rPr lang="en-US" altLang="en-US" i="1" dirty="0"/>
              <a:t>Take a look at the following people; do you know who they are?</a:t>
            </a:r>
          </a:p>
          <a:p>
            <a:pPr eaLnBrk="1" hangingPunct="1"/>
            <a:endParaRPr lang="en-US" altLang="en-US" i="1" dirty="0"/>
          </a:p>
        </p:txBody>
      </p:sp>
      <p:sp>
        <p:nvSpPr>
          <p:cNvPr id="4" name="Slide Number Placeholder 3"/>
          <p:cNvSpPr>
            <a:spLocks noGrp="1"/>
          </p:cNvSpPr>
          <p:nvPr>
            <p:ph type="sldNum" sz="quarter" idx="5"/>
          </p:nvPr>
        </p:nvSpPr>
        <p:spPr/>
        <p:txBody>
          <a:bodyPr/>
          <a:lstStyle/>
          <a:p>
            <a:fld id="{C18A9418-D4C5-4ED9-8A24-7145815518C2}" type="slidenum">
              <a:rPr lang="en-CA" smtClean="0"/>
              <a:t>5</a:t>
            </a:fld>
            <a:endParaRPr lang="en-CA"/>
          </a:p>
        </p:txBody>
      </p:sp>
    </p:spTree>
    <p:extLst>
      <p:ext uri="{BB962C8B-B14F-4D97-AF65-F5344CB8AC3E}">
        <p14:creationId xmlns:p14="http://schemas.microsoft.com/office/powerpoint/2010/main" val="2314641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altLang="en-US" dirty="0"/>
              <a:t>There is more to social action than the willingness to get involved.</a:t>
            </a:r>
          </a:p>
          <a:p>
            <a:pPr marL="171450" indent="-171450" eaLnBrk="1" hangingPunct="1">
              <a:buFont typeface="Arial" panose="020B0604020202020204" pitchFamily="34" charset="0"/>
              <a:buChar char="•"/>
            </a:pPr>
            <a:r>
              <a:rPr lang="en-US" altLang="en-US" dirty="0"/>
              <a:t>We have to think about whether or not our actions are working towards or coming in the way of social justice.</a:t>
            </a:r>
          </a:p>
          <a:p>
            <a:pPr marL="171450" indent="-171450" eaLnBrk="1" hangingPunct="1">
              <a:buFont typeface="Arial" panose="020B0604020202020204" pitchFamily="34" charset="0"/>
              <a:buChar char="•"/>
            </a:pPr>
            <a:r>
              <a:rPr lang="en-US" altLang="en-US" dirty="0"/>
              <a:t>The following two short clips satirize Western attempts to help Africans by drawing attention to the fact that, however well-intentioned, it is important to be conscious and reflective of our actions. Good intentions can sometimes do more harm than good.</a:t>
            </a:r>
          </a:p>
          <a:p>
            <a:pPr marL="171450" indent="-171450" eaLnBrk="1" hangingPunct="1">
              <a:buFont typeface="Arial" panose="020B0604020202020204" pitchFamily="34" charset="0"/>
              <a:buChar char="•"/>
            </a:pPr>
            <a:r>
              <a:rPr lang="en-US" altLang="en-US" dirty="0"/>
              <a:t>Who Wants to be a Volunteer?: </a:t>
            </a:r>
            <a:r>
              <a:rPr lang="en-US" altLang="en-US" dirty="0">
                <a:hlinkClick r:id="rId3"/>
              </a:rPr>
              <a:t>http://youtu.be/ymcflrj_rRc</a:t>
            </a:r>
            <a:endParaRPr lang="en-US" altLang="en-US" dirty="0"/>
          </a:p>
          <a:p>
            <a:pPr marL="171450" indent="-171450" eaLnBrk="1" hangingPunct="1">
              <a:buFont typeface="Arial" panose="020B0604020202020204" pitchFamily="34" charset="0"/>
              <a:buChar char="•"/>
            </a:pPr>
            <a:r>
              <a:rPr lang="en-US" altLang="en-US" dirty="0"/>
              <a:t>Let’s Save Africa! – Gone Wrong: </a:t>
            </a:r>
            <a:r>
              <a:rPr lang="en-US" altLang="en-US" dirty="0">
                <a:hlinkClick r:id="rId4"/>
              </a:rPr>
              <a:t>http://youtu.be/xbqA6o8_WC0</a:t>
            </a:r>
            <a:endParaRPr lang="en-US" altLang="en-US" dirty="0"/>
          </a:p>
          <a:p>
            <a:pPr marL="171450" indent="-171450" eaLnBrk="1" hangingPunct="1">
              <a:buFont typeface="Arial" panose="020B0604020202020204" pitchFamily="34" charset="0"/>
              <a:buChar char="•"/>
            </a:pPr>
            <a:endParaRPr lang="en-CA" altLang="en-US"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6</a:t>
            </a:fld>
            <a:endParaRPr lang="en-CA"/>
          </a:p>
        </p:txBody>
      </p:sp>
    </p:spTree>
    <p:extLst>
      <p:ext uri="{BB962C8B-B14F-4D97-AF65-F5344CB8AC3E}">
        <p14:creationId xmlns:p14="http://schemas.microsoft.com/office/powerpoint/2010/main" val="213074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Save Africa!</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There's no such thing as charity actors. But in our video, did you recognize stereotypes frequently used in fundraising campaigns? Hunger and poverty is ugly, and it calls for action. However, we need to create engagement built on knowledge, not stereotypes</a:t>
            </a:r>
          </a:p>
          <a:p>
            <a:pPr marL="171450" indent="-171450">
              <a:buFont typeface="Arial" panose="020B0604020202020204" pitchFamily="34" charset="0"/>
              <a:buChar char="•"/>
            </a:pPr>
            <a:r>
              <a:rPr lang="en-CA" dirty="0"/>
              <a:t>https://youtu.be/xbqA6o8_WC0</a:t>
            </a:r>
          </a:p>
        </p:txBody>
      </p:sp>
      <p:sp>
        <p:nvSpPr>
          <p:cNvPr id="4" name="Slide Number Placeholder 3"/>
          <p:cNvSpPr>
            <a:spLocks noGrp="1"/>
          </p:cNvSpPr>
          <p:nvPr>
            <p:ph type="sldNum" sz="quarter" idx="5"/>
          </p:nvPr>
        </p:nvSpPr>
        <p:spPr/>
        <p:txBody>
          <a:bodyPr/>
          <a:lstStyle/>
          <a:p>
            <a:fld id="{C18A9418-D4C5-4ED9-8A24-7145815518C2}" type="slidenum">
              <a:rPr lang="en-CA" smtClean="0"/>
              <a:t>7</a:t>
            </a:fld>
            <a:endParaRPr lang="en-CA"/>
          </a:p>
        </p:txBody>
      </p:sp>
    </p:spTree>
    <p:extLst>
      <p:ext uri="{BB962C8B-B14F-4D97-AF65-F5344CB8AC3E}">
        <p14:creationId xmlns:p14="http://schemas.microsoft.com/office/powerpoint/2010/main" val="1823858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Look no further. </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This is how to get more likes on social media. ... </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Or is it? Check out our new guide, "How to communicate the world? </a:t>
            </a:r>
          </a:p>
          <a:p>
            <a:pPr marL="171450" indent="-171450">
              <a:buFont typeface="Arial" panose="020B0604020202020204" pitchFamily="34" charset="0"/>
              <a:buChar char="•"/>
            </a:pPr>
            <a:r>
              <a:rPr lang="en-US" b="0" i="0" dirty="0">
                <a:solidFill>
                  <a:srgbClr val="BBBBBB"/>
                </a:solidFill>
                <a:effectLst/>
                <a:latin typeface="Calibri" panose="020F0502020204030204" pitchFamily="34" charset="0"/>
              </a:rPr>
              <a:t>A Social Media Guide for Volunteers &amp; Travelers!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Calibri" panose="020F0502020204030204" pitchFamily="34" charset="0"/>
              </a:rPr>
              <a:t>How To Get More Likes On Social Media</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https://youtu.be/7c9mwY31iMI</a:t>
            </a:r>
          </a:p>
        </p:txBody>
      </p:sp>
      <p:sp>
        <p:nvSpPr>
          <p:cNvPr id="4" name="Slide Number Placeholder 3"/>
          <p:cNvSpPr>
            <a:spLocks noGrp="1"/>
          </p:cNvSpPr>
          <p:nvPr>
            <p:ph type="sldNum" sz="quarter" idx="5"/>
          </p:nvPr>
        </p:nvSpPr>
        <p:spPr/>
        <p:txBody>
          <a:bodyPr/>
          <a:lstStyle/>
          <a:p>
            <a:fld id="{C18A9418-D4C5-4ED9-8A24-7145815518C2}" type="slidenum">
              <a:rPr lang="en-CA" smtClean="0"/>
              <a:t>8</a:t>
            </a:fld>
            <a:endParaRPr lang="en-CA"/>
          </a:p>
        </p:txBody>
      </p:sp>
    </p:spTree>
    <p:extLst>
      <p:ext uri="{BB962C8B-B14F-4D97-AF65-F5344CB8AC3E}">
        <p14:creationId xmlns:p14="http://schemas.microsoft.com/office/powerpoint/2010/main" val="309588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lnSpc>
                <a:spcPct val="100000"/>
              </a:lnSpc>
              <a:buFont typeface="Arial" panose="020B0604020202020204" pitchFamily="34" charset="0"/>
              <a:buChar char="•"/>
            </a:pPr>
            <a:r>
              <a:rPr lang="en-US" altLang="en-US" sz="1200" dirty="0"/>
              <a:t>Social action is usually understood as an action that promotes a goal of positive change.</a:t>
            </a:r>
          </a:p>
          <a:p>
            <a:pPr marL="171450" indent="-171450" eaLnBrk="1" hangingPunct="1">
              <a:lnSpc>
                <a:spcPct val="100000"/>
              </a:lnSpc>
              <a:buFont typeface="Arial" panose="020B0604020202020204" pitchFamily="34" charset="0"/>
              <a:buChar char="•"/>
            </a:pPr>
            <a:r>
              <a:rPr lang="en-US" altLang="en-US" sz="1200" dirty="0"/>
              <a:t>However, as our beliefs, values, and ideologies differ, so do our ideas about what constitutes positive change.</a:t>
            </a:r>
          </a:p>
          <a:p>
            <a:pPr marL="171450" indent="-171450" eaLnBrk="1" hangingPunct="1">
              <a:lnSpc>
                <a:spcPct val="100000"/>
              </a:lnSpc>
              <a:buFont typeface="Arial" panose="020B0604020202020204" pitchFamily="34" charset="0"/>
              <a:buChar char="•"/>
            </a:pPr>
            <a:r>
              <a:rPr lang="en-US" altLang="en-US" sz="1200" dirty="0"/>
              <a:t>It is important to note that not all social action works towards social justice. Social action can be initiated by anyone with any agenda.</a:t>
            </a:r>
          </a:p>
          <a:p>
            <a:pPr marL="171450" indent="-171450" eaLnBrk="1" hangingPunct="1">
              <a:lnSpc>
                <a:spcPct val="100000"/>
              </a:lnSpc>
              <a:buFont typeface="Arial" panose="020B0604020202020204" pitchFamily="34" charset="0"/>
              <a:buChar char="•"/>
            </a:pPr>
            <a:r>
              <a:rPr lang="en-US" altLang="en-US" sz="1200" dirty="0"/>
              <a:t>In fact, much social action arises as a backlash to those fighting for these things.</a:t>
            </a:r>
          </a:p>
          <a:p>
            <a:pPr marL="171450" indent="-171450" eaLnBrk="1" hangingPunct="1">
              <a:lnSpc>
                <a:spcPct val="100000"/>
              </a:lnSpc>
              <a:buFont typeface="Arial" panose="020B0604020202020204" pitchFamily="34" charset="0"/>
              <a:buChar char="•"/>
            </a:pPr>
            <a:r>
              <a:rPr lang="en-US" altLang="en-US" sz="1200" dirty="0"/>
              <a:t>It could be political, social, or community groups serving a variety of interests that may be contrary to the principles of social justice.</a:t>
            </a:r>
          </a:p>
          <a:p>
            <a:pPr marL="171450" indent="-171450" eaLnBrk="1" hangingPunct="1">
              <a:lnSpc>
                <a:spcPct val="100000"/>
              </a:lnSpc>
              <a:buFont typeface="Arial" panose="020B0604020202020204" pitchFamily="34" charset="0"/>
              <a:buChar char="•"/>
            </a:pPr>
            <a:r>
              <a:rPr lang="en-US" altLang="en-US" sz="1200" dirty="0"/>
              <a:t>Hate groups are some of the most active and effective local and global organizers.</a:t>
            </a:r>
          </a:p>
          <a:p>
            <a:pPr marL="171450" indent="-171450" eaLnBrk="1" hangingPunct="1">
              <a:lnSpc>
                <a:spcPct val="100000"/>
              </a:lnSpc>
              <a:buFont typeface="Arial" panose="020B0604020202020204" pitchFamily="34" charset="0"/>
              <a:buChar char="•"/>
            </a:pPr>
            <a:r>
              <a:rPr lang="en-US" altLang="en-US" sz="1200" dirty="0"/>
              <a:t>The point is then to think critically about social action. Who is engaging in social action? To what end? And for what purpose?</a:t>
            </a:r>
          </a:p>
          <a:p>
            <a:endParaRPr lang="en-CA" dirty="0"/>
          </a:p>
        </p:txBody>
      </p:sp>
      <p:sp>
        <p:nvSpPr>
          <p:cNvPr id="4" name="Slide Number Placeholder 3"/>
          <p:cNvSpPr>
            <a:spLocks noGrp="1"/>
          </p:cNvSpPr>
          <p:nvPr>
            <p:ph type="sldNum" sz="quarter" idx="5"/>
          </p:nvPr>
        </p:nvSpPr>
        <p:spPr/>
        <p:txBody>
          <a:bodyPr/>
          <a:lstStyle/>
          <a:p>
            <a:fld id="{C18A9418-D4C5-4ED9-8A24-7145815518C2}" type="slidenum">
              <a:rPr lang="en-CA" smtClean="0"/>
              <a:t>9</a:t>
            </a:fld>
            <a:endParaRPr lang="en-CA"/>
          </a:p>
        </p:txBody>
      </p:sp>
    </p:spTree>
    <p:extLst>
      <p:ext uri="{BB962C8B-B14F-4D97-AF65-F5344CB8AC3E}">
        <p14:creationId xmlns:p14="http://schemas.microsoft.com/office/powerpoint/2010/main" val="2673966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427474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371475" y="1825625"/>
            <a:ext cx="10982325"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34190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05951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315364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23004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847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1885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179957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279320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61172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88E8A-C487-464D-ABD9-1D0ED412DDB6}" type="datetimeFigureOut">
              <a:rPr lang="en-CA" smtClean="0"/>
              <a:pPr/>
              <a:t>2023-11-30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DD942D1-0692-4E1C-99E9-A5115A878870}" type="slidenum">
              <a:rPr lang="en-CA" smtClean="0"/>
              <a:pPr/>
              <a:t>‹#›</a:t>
            </a:fld>
            <a:endParaRPr lang="en-CA"/>
          </a:p>
        </p:txBody>
      </p:sp>
    </p:spTree>
    <p:extLst>
      <p:ext uri="{BB962C8B-B14F-4D97-AF65-F5344CB8AC3E}">
        <p14:creationId xmlns:p14="http://schemas.microsoft.com/office/powerpoint/2010/main" val="54345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6187" y="239996"/>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88E8A-C487-464D-ABD9-1D0ED412DDB6}" type="datetimeFigureOut">
              <a:rPr lang="en-CA" smtClean="0"/>
              <a:pPr/>
              <a:t>2023-11-30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942D1-0692-4E1C-99E9-A5115A878870}" type="slidenum">
              <a:rPr lang="en-CA" smtClean="0"/>
              <a:pPr/>
              <a:t>‹#›</a:t>
            </a:fld>
            <a:endParaRPr lang="en-CA"/>
          </a:p>
        </p:txBody>
      </p:sp>
    </p:spTree>
    <p:extLst>
      <p:ext uri="{BB962C8B-B14F-4D97-AF65-F5344CB8AC3E}">
        <p14:creationId xmlns:p14="http://schemas.microsoft.com/office/powerpoint/2010/main" val="228180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799" userDrawn="1">
          <p15:clr>
            <a:srgbClr val="F26B43"/>
          </p15:clr>
        </p15:guide>
        <p15:guide id="3" pos="3840" userDrawn="1">
          <p15:clr>
            <a:srgbClr val="F26B43"/>
          </p15:clr>
        </p15:guide>
        <p15:guide id="4" userDrawn="1">
          <p15:clr>
            <a:srgbClr val="F26B43"/>
          </p15:clr>
        </p15:guide>
        <p15:guide id="5" pos="234" userDrawn="1">
          <p15:clr>
            <a:srgbClr val="F26B43"/>
          </p15:clr>
        </p15:guide>
        <p15:guide id="7" pos="7446" userDrawn="1">
          <p15:clr>
            <a:srgbClr val="F26B43"/>
          </p15:clr>
        </p15:guide>
        <p15:guide id="8" pos="7673" userDrawn="1">
          <p15:clr>
            <a:srgbClr val="F26B43"/>
          </p15:clr>
        </p15:guide>
        <p15:guide id="9" orient="horz" pos="142" userDrawn="1">
          <p15:clr>
            <a:srgbClr val="F26B43"/>
          </p15:clr>
        </p15:guide>
        <p15:guide id="10" orient="horz" pos="981" userDrawn="1">
          <p15:clr>
            <a:srgbClr val="F26B43"/>
          </p15:clr>
        </p15:guide>
        <p15:guide id="11" orient="horz" userDrawn="1">
          <p15:clr>
            <a:srgbClr val="F26B43"/>
          </p15:clr>
        </p15:guide>
        <p15:guide id="12" orient="horz" pos="4315" userDrawn="1">
          <p15:clr>
            <a:srgbClr val="F26B43"/>
          </p15:clr>
        </p15:guide>
        <p15:guide id="13"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people-wearing-yellow-shirts-224519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reepik.com/free-photo/photo-pretty-ethnic-woman-ponders-how-answer-question-thinks-deeply-about-something-uses-modern-mobile-phone-tries-made-up-good-message-keeps-index-finger-near-lips-stands-indoor_13666988.htm"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8doT67kAOJw?feature=oembed"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hyperlink" Target="http://www.hiprofil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reativecommons.org/licenses/by-nc-sa/4.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pexels.com/photo/stack-of-old-golden-and-silver-coins-322268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pexels.com/photo/man-in-white-crew-neck-t-shirt-holding-brown-box-664688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nc-sa/4.0/" TargetMode="External"/><Relationship Id="rId4" Type="http://schemas.openxmlformats.org/officeDocument/2006/relationships/hyperlink" Target="http://www.hiprofile.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barefootcollege.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ideo" Target="https://www.youtube.com/embed/5Yw-kQG4P8Q?feature=oembed" TargetMode="External"/><Relationship Id="rId6" Type="http://schemas.openxmlformats.org/officeDocument/2006/relationships/image" Target="../media/image21.jpeg"/><Relationship Id="rId5" Type="http://schemas.openxmlformats.org/officeDocument/2006/relationships/hyperlink" Target="https://youtu.be/5Yw-kQG4P8Q" TargetMode="Externa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en.wikipedia.org/wiki/en:David_Shankbo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reepik.com/free-photo/pencil-marking-task_953444.htm"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KFOWci6yrSs?feature=oembed" TargetMode="External"/><Relationship Id="rId6" Type="http://schemas.openxmlformats.org/officeDocument/2006/relationships/image" Target="../media/image24.jpeg"/><Relationship Id="rId5" Type="http://schemas.openxmlformats.org/officeDocument/2006/relationships/hyperlink" Target="https://youtu.be/KFOWci6yrSs" TargetMode="Externa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Photo%20by%20PNW%20Production%20from%20Pexels:%20https:/www.pexels.com/photo/a-woman-holding-a-poster-8377273/" TargetMode="External"/><Relationship Id="rId4" Type="http://schemas.openxmlformats.org/officeDocument/2006/relationships/hyperlink" Target="https://www.pexels.com/photo/man-in-white-crew-neck-t-shirt-holding-brown-box-664688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reepik.com/free-vector/online-activism-abstract-concept-illustration-internet-activism-digital-communication-social-media-posting-information-delivery-target-audience-hashtag-marketing_10783084.ht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tocksnap.io/photo/shoes-toms-RSEE8D2KK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hyperlink" Target="https://stocksnap.io/" TargetMode="External"/><Relationship Id="rId4" Type="http://schemas.openxmlformats.org/officeDocument/2006/relationships/hyperlink" Target="https://stocksnap.io/author/28599"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ideo" Target="https://www.youtube.com/embed/hX0g66MWbrk?feature=oembed" TargetMode="External"/><Relationship Id="rId6" Type="http://schemas.openxmlformats.org/officeDocument/2006/relationships/image" Target="../media/image30.jpeg"/><Relationship Id="rId5" Type="http://schemas.openxmlformats.org/officeDocument/2006/relationships/hyperlink" Target="https://youtu.be/hX0g66MWbrk"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ideo" Target="https://www.youtube.com/embed/isxxQm2_ud0?feature=oembed" TargetMode="External"/><Relationship Id="rId6" Type="http://schemas.openxmlformats.org/officeDocument/2006/relationships/image" Target="../media/image32.jpeg"/><Relationship Id="rId5" Type="http://schemas.openxmlformats.org/officeDocument/2006/relationships/hyperlink" Target="https://youtu.be/isxxQm2_ud0" TargetMode="Externa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pexels.com/photo/a-woman-showing-three-placards-659173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unsplash.com/s/photos/transgender?utm_source=unsplash&amp;utm_medium=referral&amp;utm_content=creditCopyText" TargetMode="External"/><Relationship Id="rId4" Type="http://schemas.openxmlformats.org/officeDocument/2006/relationships/hyperlink" Target="https://unsplash.com/@theeastlondonphotographer?utm_source=unsplash&amp;utm_medium=referral&amp;utm_content=creditCopyTe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lgnwvr?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freepik.com/free-vector/translating-app-mobile-phone-people-using-online-translation-service-translating-from-english-into-french-vector-illustration-foreign-language-learning-online-service-communication-concept_10613791.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pexels.com/photo/positive-homosexual-ladies-drinking-coffee-on-street-near-rainbow-flag-wall-7266828/?utm_content=attributionCopyText&amp;utm_medium=referral&amp;utm_source=pexels" TargetMode="External"/><Relationship Id="rId4" Type="http://schemas.openxmlformats.org/officeDocument/2006/relationships/hyperlink" Target="https://www.pexels.com/@sarah-chai?utm_content=attributionCopyText&amp;utm_medium=referral&amp;utm_source=pexel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photo/challenge-competition-goals-improvement-mission-concept_17432877.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pexels.com/photo/couple-hugging-and-holding-sing-with-enough-is-enough-inscription-509741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flickr.com/people/16086041@N00" TargetMode="External"/><Relationship Id="rId4" Type="http://schemas.openxmlformats.org/officeDocument/2006/relationships/hyperlink" Target="https://commons.wikimedia.org/w/index.php?curid=68193094"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NtAAeyswlHM?feature=oembed" TargetMode="External"/><Relationship Id="rId5" Type="http://schemas.openxmlformats.org/officeDocument/2006/relationships/image" Target="../media/image41.jpe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ryanmkelly.com/charlottesville-unrest"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Vy4F0VSbBkQ?feature=oembed" TargetMode="External"/><Relationship Id="rId6" Type="http://schemas.openxmlformats.org/officeDocument/2006/relationships/image" Target="../media/image44.png"/><Relationship Id="rId5" Type="http://schemas.openxmlformats.org/officeDocument/2006/relationships/hyperlink" Target="https://youtu.be/Vy4F0VSbBkQ" TargetMode="Externa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hyperlink" Target="http://www.epictop10.co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38.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hyperlink" Target="https://creativecommons.org/licenses/by-nc-sa/4.0/" TargetMode="External"/><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hyperlink" Target="http://www.hiprofile.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ww.freepik.com/vectors/question-marks" TargetMode="External"/><Relationship Id="rId5" Type="http://schemas.openxmlformats.org/officeDocument/2006/relationships/hyperlink" Target="https://www.freepik.com/free-vector/white-question-mark-background-minimal-style_8162788.htm" TargetMode="Externa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pexels.com/photo/woman-in-blue-jacket-holding-white-and-black-i-am-happy-to-be-happy-print-paper-2559749/?utm_content=attributionCopyText&amp;utm_medium=referral&amp;utm_source=pexels" TargetMode="External"/><Relationship Id="rId4" Type="http://schemas.openxmlformats.org/officeDocument/2006/relationships/hyperlink" Target="https://www.pexels.com/@markusspiske?utm_content=attributionCopyText&amp;utm_medium=referral&amp;utm_source=pexe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exels.com/photo/woman-in-blue-sweater-holding-orange-fruit-6590931/"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ideo" Target="https://www.youtube.com/embed/xbqA6o8_WC0?feature=oembed" TargetMode="External"/><Relationship Id="rId6" Type="http://schemas.openxmlformats.org/officeDocument/2006/relationships/image" Target="../media/image8.jpeg"/><Relationship Id="rId5" Type="http://schemas.openxmlformats.org/officeDocument/2006/relationships/hyperlink" Target="https://youtu.be/xbqA6o8_WC0" TargetMode="Externa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7c9mwY31iMI?feature=oembed" TargetMode="External"/><Relationship Id="rId6" Type="http://schemas.openxmlformats.org/officeDocument/2006/relationships/image" Target="../media/image10.jpeg"/><Relationship Id="rId5" Type="http://schemas.openxmlformats.org/officeDocument/2006/relationships/hyperlink" Target="https://youtu.be/7c9mwY31iMI" TargetMode="Externa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photo/pensive-customer-thinking-special-offer_6628809.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eople Wearing Yellow Shirts Stock Photo">
            <a:extLst>
              <a:ext uri="{FF2B5EF4-FFF2-40B4-BE49-F238E27FC236}">
                <a16:creationId xmlns:a16="http://schemas.microsoft.com/office/drawing/2014/main" id="{FD1E3067-AFAA-B978-6BD8-D89B2D768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5" t="27173" r="9114"/>
          <a:stretch/>
        </p:blipFill>
        <p:spPr bwMode="auto">
          <a:xfrm>
            <a:off x="11110" y="7936"/>
            <a:ext cx="12180889" cy="68500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76AEAC-6713-46E8-8478-96065161B1ED}"/>
              </a:ext>
            </a:extLst>
          </p:cNvPr>
          <p:cNvSpPr/>
          <p:nvPr/>
        </p:nvSpPr>
        <p:spPr>
          <a:xfrm>
            <a:off x="-38100" y="-152400"/>
            <a:ext cx="12372181" cy="706168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46473" y="2721043"/>
            <a:ext cx="11449050" cy="1260915"/>
          </a:xfrm>
          <a:ln w="19050">
            <a:noFill/>
          </a:ln>
        </p:spPr>
        <p:txBody>
          <a:bodyPr>
            <a:noAutofit/>
          </a:bodyPr>
          <a:lstStyle/>
          <a:p>
            <a:r>
              <a:rPr lang="en-CA" sz="8000" dirty="0">
                <a:ln w="19050">
                  <a:noFill/>
                </a:ln>
                <a:solidFill>
                  <a:schemeClr val="bg1"/>
                </a:solidFill>
              </a:rPr>
              <a:t>SOCIAL ACTION</a:t>
            </a:r>
          </a:p>
        </p:txBody>
      </p:sp>
      <p:sp>
        <p:nvSpPr>
          <p:cNvPr id="4" name="Title 1">
            <a:extLst>
              <a:ext uri="{FF2B5EF4-FFF2-40B4-BE49-F238E27FC236}">
                <a16:creationId xmlns:a16="http://schemas.microsoft.com/office/drawing/2014/main" id="{3BD9AF57-62C3-4110-BD75-B5F6A1A06C42}"/>
              </a:ext>
            </a:extLst>
          </p:cNvPr>
          <p:cNvSpPr txBox="1">
            <a:spLocks/>
          </p:cNvSpPr>
          <p:nvPr/>
        </p:nvSpPr>
        <p:spPr>
          <a:xfrm>
            <a:off x="371475" y="4559808"/>
            <a:ext cx="11449050" cy="16060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Alégre Sans" panose="02060606060101040101" pitchFamily="18" charset="0"/>
                <a:ea typeface="+mj-ea"/>
                <a:cs typeface="+mj-cs"/>
              </a:defRPr>
            </a:lvl1pPr>
          </a:lstStyle>
          <a:p>
            <a:r>
              <a:rPr lang="en-CA" dirty="0">
                <a:ln w="12700">
                  <a:noFill/>
                </a:ln>
                <a:solidFill>
                  <a:schemeClr val="bg1"/>
                </a:solidFill>
              </a:rPr>
              <a:t>GNED 500 </a:t>
            </a:r>
          </a:p>
          <a:p>
            <a:r>
              <a:rPr lang="en-CA" dirty="0">
                <a:ln w="12700">
                  <a:noFill/>
                </a:ln>
                <a:solidFill>
                  <a:schemeClr val="bg1"/>
                </a:solidFill>
              </a:rPr>
              <a:t>Week 12</a:t>
            </a:r>
          </a:p>
        </p:txBody>
      </p:sp>
      <p:sp>
        <p:nvSpPr>
          <p:cNvPr id="7" name="TextBox 6">
            <a:hlinkClick r:id="rId4"/>
            <a:extLst>
              <a:ext uri="{FF2B5EF4-FFF2-40B4-BE49-F238E27FC236}">
                <a16:creationId xmlns:a16="http://schemas.microsoft.com/office/drawing/2014/main" id="{8213CDD4-90F0-1644-6592-4814803457CD}"/>
              </a:ext>
            </a:extLst>
          </p:cNvPr>
          <p:cNvSpPr txBox="1"/>
          <p:nvPr/>
        </p:nvSpPr>
        <p:spPr>
          <a:xfrm>
            <a:off x="3018502" y="6349242"/>
            <a:ext cx="6162804" cy="369332"/>
          </a:xfrm>
          <a:prstGeom prst="rect">
            <a:avLst/>
          </a:prstGeom>
          <a:noFill/>
        </p:spPr>
        <p:txBody>
          <a:bodyPr wrap="square">
            <a:spAutoFit/>
          </a:bodyPr>
          <a:lstStyle/>
          <a:p>
            <a:pPr algn="ctr"/>
            <a:r>
              <a:rPr lang="en-US" b="1" i="0" dirty="0">
                <a:solidFill>
                  <a:schemeClr val="bg1"/>
                </a:solidFill>
                <a:effectLst/>
                <a:latin typeface="PlusJakartaSans"/>
              </a:rPr>
              <a:t>Photo by Asad Photo Maldives – </a:t>
            </a:r>
            <a:r>
              <a:rPr lang="en-US" b="1" i="0" dirty="0" err="1">
                <a:solidFill>
                  <a:schemeClr val="bg1"/>
                </a:solidFill>
                <a:effectLst/>
                <a:latin typeface="PlusJakartaSans"/>
              </a:rPr>
              <a:t>Pexels</a:t>
            </a:r>
            <a:endParaRPr lang="en-US" b="1" dirty="0">
              <a:solidFill>
                <a:schemeClr val="bg1"/>
              </a:solidFill>
              <a:latin typeface="PlusJakartaSans"/>
            </a:endParaRPr>
          </a:p>
        </p:txBody>
      </p:sp>
    </p:spTree>
    <p:extLst>
      <p:ext uri="{BB962C8B-B14F-4D97-AF65-F5344CB8AC3E}">
        <p14:creationId xmlns:p14="http://schemas.microsoft.com/office/powerpoint/2010/main" val="149635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BC9483C-D1DE-4532-B976-FAC8A02D0FD6}"/>
              </a:ext>
            </a:extLst>
          </p:cNvPr>
          <p:cNvSpPr>
            <a:spLocks noGrp="1"/>
          </p:cNvSpPr>
          <p:nvPr>
            <p:ph type="title"/>
          </p:nvPr>
        </p:nvSpPr>
        <p:spPr/>
        <p:txBody>
          <a:bodyPr/>
          <a:lstStyle/>
          <a:p>
            <a:pPr eaLnBrk="1" hangingPunct="1"/>
            <a:r>
              <a:rPr lang="en-US" altLang="en-US" dirty="0"/>
              <a:t>SOCIAL ACTION Critical Thinking</a:t>
            </a:r>
          </a:p>
        </p:txBody>
      </p:sp>
      <p:sp>
        <p:nvSpPr>
          <p:cNvPr id="9219" name="Content Placeholder 2">
            <a:extLst>
              <a:ext uri="{FF2B5EF4-FFF2-40B4-BE49-F238E27FC236}">
                <a16:creationId xmlns:a16="http://schemas.microsoft.com/office/drawing/2014/main" id="{0AD4EB45-3ABB-4F64-BF45-A3EA0894C1C4}"/>
              </a:ext>
            </a:extLst>
          </p:cNvPr>
          <p:cNvSpPr>
            <a:spLocks noGrp="1"/>
          </p:cNvSpPr>
          <p:nvPr>
            <p:ph idx="1"/>
          </p:nvPr>
        </p:nvSpPr>
        <p:spPr>
          <a:xfrm>
            <a:off x="6096000" y="2122033"/>
            <a:ext cx="5724524" cy="4495971"/>
          </a:xfrm>
        </p:spPr>
        <p:txBody>
          <a:bodyPr>
            <a:noAutofit/>
          </a:bodyPr>
          <a:lstStyle/>
          <a:p>
            <a:pPr>
              <a:lnSpc>
                <a:spcPct val="120000"/>
              </a:lnSpc>
            </a:pPr>
            <a:r>
              <a:rPr lang="en-US" altLang="en-US" sz="2000" dirty="0"/>
              <a:t>Do  you know where your clothes were made, and by whom?</a:t>
            </a:r>
          </a:p>
          <a:p>
            <a:pPr>
              <a:lnSpc>
                <a:spcPct val="120000"/>
              </a:lnSpc>
            </a:pPr>
            <a:r>
              <a:rPr lang="en-US" altLang="en-US" sz="2000" dirty="0"/>
              <a:t>Or what the living and work conditions are for the farmers who grew and harvested the coffee beans in your morning coffee?</a:t>
            </a:r>
          </a:p>
          <a:p>
            <a:pPr>
              <a:lnSpc>
                <a:spcPct val="120000"/>
              </a:lnSpc>
            </a:pPr>
            <a:r>
              <a:rPr lang="en-US" altLang="en-US" sz="2000" dirty="0"/>
              <a:t>What if you learned that your clothes are being made for very low wages in an unsafe work environment?</a:t>
            </a:r>
          </a:p>
          <a:p>
            <a:pPr>
              <a:lnSpc>
                <a:spcPct val="120000"/>
              </a:lnSpc>
            </a:pPr>
            <a:r>
              <a:rPr lang="en-US" altLang="en-US" sz="2000" dirty="0"/>
              <a:t>Or that the production of most coffee impacts the farmers and the environment in negative ways? </a:t>
            </a:r>
          </a:p>
          <a:p>
            <a:pPr>
              <a:lnSpc>
                <a:spcPct val="120000"/>
              </a:lnSpc>
            </a:pPr>
            <a:r>
              <a:rPr lang="en-US" altLang="en-US" sz="2000" dirty="0"/>
              <a:t>What would you do?</a:t>
            </a:r>
          </a:p>
        </p:txBody>
      </p:sp>
      <p:grpSp>
        <p:nvGrpSpPr>
          <p:cNvPr id="3" name="Group 2">
            <a:extLst>
              <a:ext uri="{FF2B5EF4-FFF2-40B4-BE49-F238E27FC236}">
                <a16:creationId xmlns:a16="http://schemas.microsoft.com/office/drawing/2014/main" id="{0C633D7A-5C33-45D8-A7D4-D609C56E0F1B}"/>
              </a:ext>
            </a:extLst>
          </p:cNvPr>
          <p:cNvGrpSpPr/>
          <p:nvPr/>
        </p:nvGrpSpPr>
        <p:grpSpPr>
          <a:xfrm>
            <a:off x="0" y="1565559"/>
            <a:ext cx="6096000" cy="5300663"/>
            <a:chOff x="0" y="1565559"/>
            <a:chExt cx="6096000" cy="5300663"/>
          </a:xfrm>
        </p:grpSpPr>
        <p:pic>
          <p:nvPicPr>
            <p:cNvPr id="1026" name="Picture 2" descr="Photo of pretty ethnic woman ponders on how to answer question, thinks deeply about something, uses modern mobile phone, tries to made up good message, keeps index finger near lips, stands indoor Free Photo">
              <a:extLst>
                <a:ext uri="{FF2B5EF4-FFF2-40B4-BE49-F238E27FC236}">
                  <a16:creationId xmlns:a16="http://schemas.microsoft.com/office/drawing/2014/main" id="{DDCAD290-0056-41E7-A840-E03902EBF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0" r="38503"/>
            <a:stretch/>
          </p:blipFill>
          <p:spPr bwMode="auto">
            <a:xfrm>
              <a:off x="539262" y="1565559"/>
              <a:ext cx="5298831" cy="53006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4A984DB1-6E90-411C-830E-3E052C764D6C}"/>
                </a:ext>
              </a:extLst>
            </p:cNvPr>
            <p:cNvSpPr txBox="1"/>
            <p:nvPr/>
          </p:nvSpPr>
          <p:spPr>
            <a:xfrm>
              <a:off x="0" y="6433338"/>
              <a:ext cx="6096000" cy="369332"/>
            </a:xfrm>
            <a:prstGeom prst="rect">
              <a:avLst/>
            </a:prstGeom>
            <a:noFill/>
          </p:spPr>
          <p:txBody>
            <a:bodyPr wrap="square">
              <a:spAutoFit/>
            </a:bodyPr>
            <a:lstStyle/>
            <a:p>
              <a:pPr algn="ctr"/>
              <a:r>
                <a:rPr lang="en-CA" b="1" dirty="0">
                  <a:solidFill>
                    <a:schemeClr val="bg1"/>
                  </a:solidFill>
                </a:rPr>
                <a:t>Photo by </a:t>
              </a:r>
              <a:r>
                <a:rPr lang="en-CA" b="1" dirty="0" err="1">
                  <a:solidFill>
                    <a:schemeClr val="bg1"/>
                  </a:solidFill>
                </a:rPr>
                <a:t>wayhomestudio</a:t>
              </a:r>
              <a:r>
                <a:rPr lang="en-CA" b="1" dirty="0">
                  <a:solidFill>
                    <a:schemeClr val="bg1"/>
                  </a:solidFill>
                </a:rPr>
                <a:t> - freepik.com</a:t>
              </a:r>
            </a:p>
          </p:txBody>
        </p:sp>
      </p:grpSp>
    </p:spTree>
    <p:extLst>
      <p:ext uri="{BB962C8B-B14F-4D97-AF65-F5344CB8AC3E}">
        <p14:creationId xmlns:p14="http://schemas.microsoft.com/office/powerpoint/2010/main" val="6858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Dollar A Day Dress">
            <a:hlinkClick r:id="" action="ppaction://media"/>
            <a:extLst>
              <a:ext uri="{FF2B5EF4-FFF2-40B4-BE49-F238E27FC236}">
                <a16:creationId xmlns:a16="http://schemas.microsoft.com/office/drawing/2014/main" id="{A5B1B84B-7BE8-4CCE-BFAA-FF1C546213A7}"/>
              </a:ext>
            </a:extLst>
          </p:cNvPr>
          <p:cNvPicPr>
            <a:picLocks noRot="1" noChangeAspect="1"/>
          </p:cNvPicPr>
          <p:nvPr>
            <a:videoFile r:link="rId1"/>
          </p:nvPr>
        </p:nvPicPr>
        <p:blipFill>
          <a:blip r:embed="rId4"/>
          <a:stretch>
            <a:fillRect/>
          </a:stretch>
        </p:blipFill>
        <p:spPr>
          <a:xfrm>
            <a:off x="0" y="-353961"/>
            <a:ext cx="12180888" cy="7639664"/>
          </a:xfrm>
          <a:prstGeom prst="rect">
            <a:avLst/>
          </a:prstGeom>
        </p:spPr>
      </p:pic>
    </p:spTree>
    <p:extLst>
      <p:ext uri="{BB962C8B-B14F-4D97-AF65-F5344CB8AC3E}">
        <p14:creationId xmlns:p14="http://schemas.microsoft.com/office/powerpoint/2010/main" val="19860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5ED2BE9-84FC-4841-918E-22C35E538000}"/>
              </a:ext>
            </a:extLst>
          </p:cNvPr>
          <p:cNvSpPr>
            <a:spLocks noGrp="1"/>
          </p:cNvSpPr>
          <p:nvPr>
            <p:ph type="title"/>
          </p:nvPr>
        </p:nvSpPr>
        <p:spPr>
          <a:xfrm>
            <a:off x="376187" y="239996"/>
            <a:ext cx="7011584" cy="1325563"/>
          </a:xfrm>
        </p:spPr>
        <p:txBody>
          <a:bodyPr/>
          <a:lstStyle/>
          <a:p>
            <a:pPr eaLnBrk="1" hangingPunct="1"/>
            <a:r>
              <a:rPr lang="en-US" altLang="en-US" dirty="0"/>
              <a:t>Models </a:t>
            </a:r>
            <a:r>
              <a:rPr lang="en-US" altLang="en-US" sz="5400" dirty="0"/>
              <a:t>of</a:t>
            </a:r>
            <a:r>
              <a:rPr lang="en-US" altLang="en-US" dirty="0"/>
              <a:t> Social Action</a:t>
            </a:r>
          </a:p>
        </p:txBody>
      </p:sp>
      <p:sp>
        <p:nvSpPr>
          <p:cNvPr id="6147" name="Content Placeholder 2">
            <a:extLst>
              <a:ext uri="{FF2B5EF4-FFF2-40B4-BE49-F238E27FC236}">
                <a16:creationId xmlns:a16="http://schemas.microsoft.com/office/drawing/2014/main" id="{AEE788E3-B86F-48F8-A096-3B4074448482}"/>
              </a:ext>
            </a:extLst>
          </p:cNvPr>
          <p:cNvSpPr>
            <a:spLocks noGrp="1"/>
          </p:cNvSpPr>
          <p:nvPr>
            <p:ph idx="1"/>
          </p:nvPr>
        </p:nvSpPr>
        <p:spPr>
          <a:xfrm>
            <a:off x="376187" y="1565559"/>
            <a:ext cx="5231038" cy="4246563"/>
          </a:xfrm>
        </p:spPr>
        <p:txBody>
          <a:bodyPr/>
          <a:lstStyle/>
          <a:p>
            <a:pPr eaLnBrk="1" hangingPunct="1"/>
            <a:r>
              <a:rPr lang="en-US" altLang="en-US" dirty="0"/>
              <a:t>Most social action can be broadly grouped into 2 categories.</a:t>
            </a:r>
          </a:p>
          <a:p>
            <a:pPr lvl="1" eaLnBrk="1" hangingPunct="1"/>
            <a:r>
              <a:rPr lang="en-US" altLang="en-US" b="1" dirty="0"/>
              <a:t>Top-down</a:t>
            </a:r>
          </a:p>
          <a:p>
            <a:pPr lvl="1" eaLnBrk="1" hangingPunct="1"/>
            <a:r>
              <a:rPr lang="en-US" altLang="en-US" b="1" dirty="0"/>
              <a:t>Bottom-up</a:t>
            </a:r>
          </a:p>
          <a:p>
            <a:pPr eaLnBrk="1" hangingPunct="1"/>
            <a:r>
              <a:rPr lang="en-US" altLang="en-US" b="1" dirty="0"/>
              <a:t>Top-down solutions</a:t>
            </a:r>
            <a:r>
              <a:rPr lang="en-US" altLang="en-US" dirty="0"/>
              <a:t> </a:t>
            </a:r>
            <a:br>
              <a:rPr lang="en-US" altLang="en-US" dirty="0"/>
            </a:br>
            <a:r>
              <a:rPr lang="en-US" altLang="en-US" dirty="0"/>
              <a:t>include international aid and large established charities.</a:t>
            </a:r>
          </a:p>
          <a:p>
            <a:pPr eaLnBrk="1" hangingPunct="1"/>
            <a:r>
              <a:rPr lang="en-US" altLang="en-US" b="1" dirty="0"/>
              <a:t>Bottom-up</a:t>
            </a:r>
            <a:r>
              <a:rPr lang="en-US" altLang="en-US" dirty="0"/>
              <a:t> </a:t>
            </a:r>
            <a:r>
              <a:rPr lang="en-US" altLang="en-US" b="1" dirty="0"/>
              <a:t>solutions</a:t>
            </a:r>
            <a:r>
              <a:rPr lang="en-US" altLang="en-US" dirty="0"/>
              <a:t> </a:t>
            </a:r>
            <a:br>
              <a:rPr lang="en-US" altLang="en-US" dirty="0"/>
            </a:br>
            <a:r>
              <a:rPr lang="en-US" altLang="en-US" dirty="0"/>
              <a:t>involve grassroots groups and, increasingly, online activism.</a:t>
            </a:r>
          </a:p>
        </p:txBody>
      </p:sp>
      <p:grpSp>
        <p:nvGrpSpPr>
          <p:cNvPr id="2" name="Group 1">
            <a:extLst>
              <a:ext uri="{FF2B5EF4-FFF2-40B4-BE49-F238E27FC236}">
                <a16:creationId xmlns:a16="http://schemas.microsoft.com/office/drawing/2014/main" id="{76CFE21E-2FD5-0A1C-C308-BEEBCBF00032}"/>
              </a:ext>
            </a:extLst>
          </p:cNvPr>
          <p:cNvGrpSpPr/>
          <p:nvPr/>
        </p:nvGrpSpPr>
        <p:grpSpPr>
          <a:xfrm>
            <a:off x="5476625" y="1165857"/>
            <a:ext cx="6339188" cy="5452147"/>
            <a:chOff x="5159772" y="1252899"/>
            <a:chExt cx="6339188" cy="5452147"/>
          </a:xfrm>
        </p:grpSpPr>
        <p:grpSp>
          <p:nvGrpSpPr>
            <p:cNvPr id="6" name="Group 5">
              <a:extLst>
                <a:ext uri="{FF2B5EF4-FFF2-40B4-BE49-F238E27FC236}">
                  <a16:creationId xmlns:a16="http://schemas.microsoft.com/office/drawing/2014/main" id="{37978D7C-7D90-49C4-9AB9-2B6ED2F0C35C}"/>
                </a:ext>
              </a:extLst>
            </p:cNvPr>
            <p:cNvGrpSpPr/>
            <p:nvPr/>
          </p:nvGrpSpPr>
          <p:grpSpPr>
            <a:xfrm rot="9232676">
              <a:off x="5159772" y="3209176"/>
              <a:ext cx="4259463" cy="2448872"/>
              <a:chOff x="4556983" y="2697437"/>
              <a:chExt cx="2891561" cy="1662430"/>
            </a:xfrm>
          </p:grpSpPr>
          <p:sp>
            <p:nvSpPr>
              <p:cNvPr id="7" name="모서리가 둥근 직사각형 82">
                <a:extLst>
                  <a:ext uri="{FF2B5EF4-FFF2-40B4-BE49-F238E27FC236}">
                    <a16:creationId xmlns:a16="http://schemas.microsoft.com/office/drawing/2014/main" id="{DE5A2ADB-3BC0-4D4C-9785-5ABA305D7FEC}"/>
                  </a:ext>
                </a:extLst>
              </p:cNvPr>
              <p:cNvSpPr/>
              <p:nvPr/>
            </p:nvSpPr>
            <p:spPr>
              <a:xfrm rot="8116652">
                <a:off x="4556983" y="3512059"/>
                <a:ext cx="2891561" cy="598365"/>
              </a:xfrm>
              <a:prstGeom prst="roundRect">
                <a:avLst>
                  <a:gd name="adj" fmla="val 50000"/>
                </a:avLst>
              </a:prstGeom>
              <a:pattFill prst="dkDnDiag">
                <a:fgClr>
                  <a:schemeClr val="accent1"/>
                </a:fgClr>
                <a:bgClr>
                  <a:schemeClr val="accent1">
                    <a:lumMod val="75000"/>
                  </a:schemeClr>
                </a:bgClr>
              </a:pattFill>
              <a:ln w="6350" cap="rnd"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r>
                  <a:rPr lang="en-US" altLang="ko-KR" sz="2400" dirty="0">
                    <a:gradFill>
                      <a:gsLst>
                        <a:gs pos="0">
                          <a:prstClr val="white"/>
                        </a:gs>
                        <a:gs pos="100000">
                          <a:prstClr val="white"/>
                        </a:gs>
                      </a:gsLst>
                      <a:lin ang="5400000" scaled="0"/>
                    </a:gradFill>
                    <a:latin typeface="Calibri" panose="020F0502020204030204" pitchFamily="34" charset="0"/>
                    <a:ea typeface="+mj-ea"/>
                  </a:rPr>
                  <a:t>TOP DOWN!</a:t>
                </a:r>
                <a:endParaRPr lang="ko-KR" altLang="en-US" sz="2400" dirty="0">
                  <a:gradFill>
                    <a:gsLst>
                      <a:gs pos="0">
                        <a:prstClr val="white"/>
                      </a:gs>
                      <a:gs pos="100000">
                        <a:prstClr val="white"/>
                      </a:gs>
                    </a:gsLst>
                    <a:lin ang="5400000" scaled="0"/>
                  </a:gradFill>
                  <a:latin typeface="Calibri" panose="020F0502020204030204" pitchFamily="34" charset="0"/>
                  <a:ea typeface="+mj-ea"/>
                </a:endParaRPr>
              </a:p>
            </p:txBody>
          </p:sp>
          <p:sp>
            <p:nvSpPr>
              <p:cNvPr id="9" name="모서리가 둥근 직사각형 83">
                <a:extLst>
                  <a:ext uri="{FF2B5EF4-FFF2-40B4-BE49-F238E27FC236}">
                    <a16:creationId xmlns:a16="http://schemas.microsoft.com/office/drawing/2014/main" id="{7466DA16-D0A4-4825-8077-A9ECA424975A}"/>
                  </a:ext>
                </a:extLst>
              </p:cNvPr>
              <p:cNvSpPr/>
              <p:nvPr/>
            </p:nvSpPr>
            <p:spPr>
              <a:xfrm rot="16200000">
                <a:off x="5983587" y="3229469"/>
                <a:ext cx="1662430" cy="598365"/>
              </a:xfrm>
              <a:prstGeom prst="roundRect">
                <a:avLst>
                  <a:gd name="adj" fmla="val 50000"/>
                </a:avLst>
              </a:prstGeom>
              <a:solidFill>
                <a:schemeClr val="accent1">
                  <a:alpha val="50000"/>
                </a:schemeClr>
              </a:solidFill>
              <a:ln w="6350" cap="rnd"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endParaRPr lang="ko-KR" altLang="en-US" sz="1200" b="1" dirty="0">
                  <a:gradFill>
                    <a:gsLst>
                      <a:gs pos="0">
                        <a:prstClr val="white"/>
                      </a:gs>
                      <a:gs pos="100000">
                        <a:prstClr val="white"/>
                      </a:gs>
                    </a:gsLst>
                    <a:lin ang="5400000" scaled="0"/>
                  </a:gradFill>
                  <a:latin typeface="Calibri" panose="020F0502020204030204" pitchFamily="34" charset="0"/>
                  <a:ea typeface="+mj-ea"/>
                </a:endParaRPr>
              </a:p>
            </p:txBody>
          </p:sp>
          <p:sp>
            <p:nvSpPr>
              <p:cNvPr id="10" name="모서리가 둥근 직사각형 84">
                <a:extLst>
                  <a:ext uri="{FF2B5EF4-FFF2-40B4-BE49-F238E27FC236}">
                    <a16:creationId xmlns:a16="http://schemas.microsoft.com/office/drawing/2014/main" id="{BCB89A0A-146C-4A28-B48B-E6B801E6EEF3}"/>
                  </a:ext>
                </a:extLst>
              </p:cNvPr>
              <p:cNvSpPr/>
              <p:nvPr/>
            </p:nvSpPr>
            <p:spPr>
              <a:xfrm>
                <a:off x="5451554" y="2700021"/>
                <a:ext cx="1662430" cy="598365"/>
              </a:xfrm>
              <a:prstGeom prst="roundRect">
                <a:avLst>
                  <a:gd name="adj" fmla="val 50000"/>
                </a:avLst>
              </a:prstGeom>
              <a:solidFill>
                <a:schemeClr val="accent1">
                  <a:alpha val="50000"/>
                </a:schemeClr>
              </a:solidFill>
              <a:ln w="6350" cap="rnd"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endParaRPr lang="ko-KR" altLang="en-US" sz="1200" b="1" dirty="0">
                  <a:gradFill>
                    <a:gsLst>
                      <a:gs pos="0">
                        <a:prstClr val="white"/>
                      </a:gs>
                      <a:gs pos="100000">
                        <a:prstClr val="white"/>
                      </a:gs>
                    </a:gsLst>
                    <a:lin ang="5400000" scaled="0"/>
                  </a:gradFill>
                  <a:latin typeface="Calibri" panose="020F0502020204030204" pitchFamily="34" charset="0"/>
                  <a:ea typeface="+mj-ea"/>
                </a:endParaRPr>
              </a:p>
            </p:txBody>
          </p:sp>
        </p:grpSp>
        <p:grpSp>
          <p:nvGrpSpPr>
            <p:cNvPr id="11" name="Group 10">
              <a:extLst>
                <a:ext uri="{FF2B5EF4-FFF2-40B4-BE49-F238E27FC236}">
                  <a16:creationId xmlns:a16="http://schemas.microsoft.com/office/drawing/2014/main" id="{CC9C913E-A726-42C4-9E80-5396DFF320E0}"/>
                </a:ext>
              </a:extLst>
            </p:cNvPr>
            <p:cNvGrpSpPr/>
            <p:nvPr/>
          </p:nvGrpSpPr>
          <p:grpSpPr>
            <a:xfrm rot="20032676">
              <a:off x="7239497" y="1252899"/>
              <a:ext cx="4259463" cy="2448872"/>
              <a:chOff x="4556983" y="2697437"/>
              <a:chExt cx="2891561" cy="1662430"/>
            </a:xfrm>
          </p:grpSpPr>
          <p:sp>
            <p:nvSpPr>
              <p:cNvPr id="12" name="모서리가 둥근 직사각형 82">
                <a:extLst>
                  <a:ext uri="{FF2B5EF4-FFF2-40B4-BE49-F238E27FC236}">
                    <a16:creationId xmlns:a16="http://schemas.microsoft.com/office/drawing/2014/main" id="{D48F2F3D-74B1-4BE0-957D-F0DFBC24C276}"/>
                  </a:ext>
                </a:extLst>
              </p:cNvPr>
              <p:cNvSpPr/>
              <p:nvPr/>
            </p:nvSpPr>
            <p:spPr>
              <a:xfrm rot="18900000">
                <a:off x="4556983" y="3512059"/>
                <a:ext cx="2891561" cy="598365"/>
              </a:xfrm>
              <a:prstGeom prst="roundRect">
                <a:avLst>
                  <a:gd name="adj" fmla="val 50000"/>
                </a:avLst>
              </a:prstGeom>
              <a:pattFill prst="dkDnDiag">
                <a:fgClr>
                  <a:schemeClr val="accent3"/>
                </a:fgClr>
                <a:bgClr>
                  <a:schemeClr val="accent3">
                    <a:lumMod val="75000"/>
                  </a:schemeClr>
                </a:bgClr>
              </a:pattFill>
              <a:ln w="6350" cap="rnd" cmpd="sng" algn="ctr">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r>
                  <a:rPr lang="en-US" altLang="ko-KR" sz="2400" dirty="0">
                    <a:gradFill>
                      <a:gsLst>
                        <a:gs pos="0">
                          <a:prstClr val="white"/>
                        </a:gs>
                        <a:gs pos="100000">
                          <a:prstClr val="white"/>
                        </a:gs>
                      </a:gsLst>
                      <a:lin ang="5400000" scaled="0"/>
                    </a:gradFill>
                    <a:latin typeface="Calibri" panose="020F0502020204030204" pitchFamily="34" charset="0"/>
                  </a:rPr>
                  <a:t>BOTTOM UP!</a:t>
                </a:r>
                <a:endParaRPr lang="ko-KR" altLang="en-US" sz="2400" dirty="0">
                  <a:gradFill>
                    <a:gsLst>
                      <a:gs pos="0">
                        <a:prstClr val="white"/>
                      </a:gs>
                      <a:gs pos="100000">
                        <a:prstClr val="white"/>
                      </a:gs>
                    </a:gsLst>
                    <a:lin ang="5400000" scaled="0"/>
                  </a:gradFill>
                  <a:latin typeface="Calibri" panose="020F0502020204030204" pitchFamily="34" charset="0"/>
                </a:endParaRPr>
              </a:p>
            </p:txBody>
          </p:sp>
          <p:sp>
            <p:nvSpPr>
              <p:cNvPr id="13" name="모서리가 둥근 직사각형 83">
                <a:extLst>
                  <a:ext uri="{FF2B5EF4-FFF2-40B4-BE49-F238E27FC236}">
                    <a16:creationId xmlns:a16="http://schemas.microsoft.com/office/drawing/2014/main" id="{57FB2259-E44E-4152-907E-8E8FF6CFA654}"/>
                  </a:ext>
                </a:extLst>
              </p:cNvPr>
              <p:cNvSpPr/>
              <p:nvPr/>
            </p:nvSpPr>
            <p:spPr>
              <a:xfrm rot="16200000">
                <a:off x="5983587" y="3229469"/>
                <a:ext cx="1662430" cy="598365"/>
              </a:xfrm>
              <a:prstGeom prst="roundRect">
                <a:avLst>
                  <a:gd name="adj" fmla="val 50000"/>
                </a:avLst>
              </a:prstGeom>
              <a:solidFill>
                <a:schemeClr val="accent3">
                  <a:alpha val="50000"/>
                </a:schemeClr>
              </a:solidFill>
              <a:ln w="6350" cap="rnd" cmpd="sng" algn="ctr">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endParaRPr lang="ko-KR" altLang="en-US" sz="1200" b="1" dirty="0">
                  <a:gradFill>
                    <a:gsLst>
                      <a:gs pos="0">
                        <a:prstClr val="white"/>
                      </a:gs>
                      <a:gs pos="100000">
                        <a:prstClr val="white"/>
                      </a:gs>
                    </a:gsLst>
                    <a:lin ang="5400000" scaled="0"/>
                  </a:gradFill>
                  <a:latin typeface="Calibri" panose="020F0502020204030204" pitchFamily="34" charset="0"/>
                  <a:ea typeface="+mj-ea"/>
                </a:endParaRPr>
              </a:p>
            </p:txBody>
          </p:sp>
          <p:sp>
            <p:nvSpPr>
              <p:cNvPr id="14" name="모서리가 둥근 직사각형 84">
                <a:extLst>
                  <a:ext uri="{FF2B5EF4-FFF2-40B4-BE49-F238E27FC236}">
                    <a16:creationId xmlns:a16="http://schemas.microsoft.com/office/drawing/2014/main" id="{580865D9-3126-45FE-821D-920A5F956FF0}"/>
                  </a:ext>
                </a:extLst>
              </p:cNvPr>
              <p:cNvSpPr/>
              <p:nvPr/>
            </p:nvSpPr>
            <p:spPr>
              <a:xfrm>
                <a:off x="5451554" y="2700021"/>
                <a:ext cx="1662430" cy="598365"/>
              </a:xfrm>
              <a:prstGeom prst="roundRect">
                <a:avLst>
                  <a:gd name="adj" fmla="val 50000"/>
                </a:avLst>
              </a:prstGeom>
              <a:solidFill>
                <a:schemeClr val="accent3">
                  <a:alpha val="50000"/>
                </a:schemeClr>
              </a:solidFill>
              <a:ln w="6350" cap="rnd" cmpd="sng" algn="ctr">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endParaRPr lang="ko-KR" altLang="en-US" sz="1200" b="1" dirty="0">
                  <a:gradFill>
                    <a:gsLst>
                      <a:gs pos="0">
                        <a:prstClr val="white"/>
                      </a:gs>
                      <a:gs pos="100000">
                        <a:prstClr val="white"/>
                      </a:gs>
                    </a:gsLst>
                    <a:lin ang="5400000" scaled="0"/>
                  </a:gradFill>
                  <a:latin typeface="Calibri" panose="020F0502020204030204" pitchFamily="34" charset="0"/>
                  <a:ea typeface="+mj-ea"/>
                </a:endParaRPr>
              </a:p>
            </p:txBody>
          </p:sp>
        </p:grpSp>
        <p:sp>
          <p:nvSpPr>
            <p:cNvPr id="15" name="TextBox 14">
              <a:extLst>
                <a:ext uri="{FF2B5EF4-FFF2-40B4-BE49-F238E27FC236}">
                  <a16:creationId xmlns:a16="http://schemas.microsoft.com/office/drawing/2014/main" id="{B17F7E97-2CE1-FA80-705C-BE0158F5B564}"/>
                </a:ext>
              </a:extLst>
            </p:cNvPr>
            <p:cNvSpPr txBox="1"/>
            <p:nvPr/>
          </p:nvSpPr>
          <p:spPr>
            <a:xfrm>
              <a:off x="6933562" y="6120271"/>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3">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4">
                    <a:extLst>
                      <a:ext uri="{A12FA001-AC4F-418D-AE19-62706E023703}">
                        <ahyp:hlinkClr xmlns:ahyp="http://schemas.microsoft.com/office/drawing/2018/hyperlinkcolor" val="tx"/>
                      </a:ext>
                    </a:extLst>
                  </a:hlinkClick>
                </a:rPr>
                <a:t>CC BY-NC-SA 4.0 International License.</a:t>
              </a:r>
              <a:endParaRPr lang="en-CA" sz="1600" b="1"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C599E25-74E5-457F-A904-058F7F3CDEAA}"/>
              </a:ext>
            </a:extLst>
          </p:cNvPr>
          <p:cNvSpPr>
            <a:spLocks noGrp="1"/>
          </p:cNvSpPr>
          <p:nvPr>
            <p:ph type="title"/>
          </p:nvPr>
        </p:nvSpPr>
        <p:spPr>
          <a:xfrm>
            <a:off x="376187" y="239996"/>
            <a:ext cx="11444338" cy="1325563"/>
          </a:xfrm>
        </p:spPr>
        <p:txBody>
          <a:bodyPr>
            <a:normAutofit fontScale="90000"/>
          </a:bodyPr>
          <a:lstStyle/>
          <a:p>
            <a:pPr eaLnBrk="1" hangingPunct="1"/>
            <a:r>
              <a:rPr lang="en-US" altLang="en-US" dirty="0"/>
              <a:t>Social Action from the Top Down – Big Aid</a:t>
            </a:r>
          </a:p>
        </p:txBody>
      </p:sp>
      <p:sp>
        <p:nvSpPr>
          <p:cNvPr id="7171" name="Content Placeholder 2">
            <a:extLst>
              <a:ext uri="{FF2B5EF4-FFF2-40B4-BE49-F238E27FC236}">
                <a16:creationId xmlns:a16="http://schemas.microsoft.com/office/drawing/2014/main" id="{8159784E-32C3-4F69-B012-E177A86105F4}"/>
              </a:ext>
            </a:extLst>
          </p:cNvPr>
          <p:cNvSpPr>
            <a:spLocks noGrp="1"/>
          </p:cNvSpPr>
          <p:nvPr>
            <p:ph idx="1"/>
          </p:nvPr>
        </p:nvSpPr>
        <p:spPr>
          <a:xfrm>
            <a:off x="5651500" y="1570038"/>
            <a:ext cx="6169025" cy="5024439"/>
          </a:xfrm>
        </p:spPr>
        <p:txBody>
          <a:bodyPr>
            <a:normAutofit fontScale="92500"/>
          </a:bodyPr>
          <a:lstStyle/>
          <a:p>
            <a:pPr eaLnBrk="1" hangingPunct="1">
              <a:lnSpc>
                <a:spcPct val="70000"/>
              </a:lnSpc>
            </a:pPr>
            <a:r>
              <a:rPr lang="en-US" altLang="en-US" sz="2200" dirty="0"/>
              <a:t>International development: social action that crosses borders.</a:t>
            </a:r>
          </a:p>
          <a:p>
            <a:pPr eaLnBrk="1" hangingPunct="1">
              <a:lnSpc>
                <a:spcPct val="70000"/>
              </a:lnSpc>
            </a:pPr>
            <a:r>
              <a:rPr lang="en-US" altLang="en-US" sz="2200" b="1" i="1" dirty="0"/>
              <a:t>International Aid </a:t>
            </a:r>
            <a:r>
              <a:rPr lang="en-US" altLang="en-US" sz="2200" dirty="0"/>
              <a:t>is the transfer of resources – money, goods, expertise – from a country or large organization to a recipient country or region in order to help them emerge from poverty.</a:t>
            </a:r>
          </a:p>
          <a:p>
            <a:pPr eaLnBrk="1" hangingPunct="1">
              <a:lnSpc>
                <a:spcPct val="70000"/>
              </a:lnSpc>
            </a:pPr>
            <a:r>
              <a:rPr lang="en-US" altLang="en-US" sz="2200" dirty="0"/>
              <a:t>International Aid, or international development, is where globalization meets social action on a large scale.</a:t>
            </a:r>
          </a:p>
          <a:p>
            <a:pPr eaLnBrk="1" hangingPunct="1">
              <a:lnSpc>
                <a:spcPct val="70000"/>
              </a:lnSpc>
            </a:pPr>
            <a:r>
              <a:rPr lang="en-US" altLang="en-US" sz="2200" dirty="0"/>
              <a:t>The concept of international aid first developed around the end of World War II. After WWII the first international development initiatives sought to rebuild the economies of Western Europe and Japan and to stop the expansion of the Soviet Union.</a:t>
            </a:r>
          </a:p>
          <a:p>
            <a:pPr eaLnBrk="1" hangingPunct="1">
              <a:lnSpc>
                <a:spcPct val="70000"/>
              </a:lnSpc>
            </a:pPr>
            <a:r>
              <a:rPr lang="en-US" altLang="en-US" sz="2200" dirty="0"/>
              <a:t>The end of the Second World War was also marked by a period of anti-colonial struggle.</a:t>
            </a:r>
          </a:p>
          <a:p>
            <a:pPr eaLnBrk="1" hangingPunct="1">
              <a:lnSpc>
                <a:spcPct val="70000"/>
              </a:lnSpc>
            </a:pPr>
            <a:r>
              <a:rPr lang="en-US" altLang="en-US" sz="2200" dirty="0"/>
              <a:t>The first development loans to these struggling, newly independent states were from their former colonizers who sought to maintain economic, if not territorial, domination of their former colonies.</a:t>
            </a:r>
          </a:p>
        </p:txBody>
      </p:sp>
      <p:grpSp>
        <p:nvGrpSpPr>
          <p:cNvPr id="5" name="Group 4">
            <a:extLst>
              <a:ext uri="{FF2B5EF4-FFF2-40B4-BE49-F238E27FC236}">
                <a16:creationId xmlns:a16="http://schemas.microsoft.com/office/drawing/2014/main" id="{A6DF983F-DBD0-4FF2-8906-D768D0ABDE9E}"/>
              </a:ext>
            </a:extLst>
          </p:cNvPr>
          <p:cNvGrpSpPr/>
          <p:nvPr/>
        </p:nvGrpSpPr>
        <p:grpSpPr>
          <a:xfrm>
            <a:off x="577193" y="1579563"/>
            <a:ext cx="4586287" cy="5171062"/>
            <a:chOff x="577193" y="1579563"/>
            <a:chExt cx="4586287" cy="5171062"/>
          </a:xfrm>
        </p:grpSpPr>
        <p:pic>
          <p:nvPicPr>
            <p:cNvPr id="4" name="Picture 3" descr="A picture containing map&#10;&#10;Description automatically generated">
              <a:extLst>
                <a:ext uri="{FF2B5EF4-FFF2-40B4-BE49-F238E27FC236}">
                  <a16:creationId xmlns:a16="http://schemas.microsoft.com/office/drawing/2014/main" id="{B0B12DDE-2056-4090-A356-E414B2F6D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193" y="1579563"/>
              <a:ext cx="4586287" cy="4586287"/>
            </a:xfrm>
            <a:prstGeom prst="rect">
              <a:avLst/>
            </a:prstGeom>
          </p:spPr>
        </p:pic>
        <p:sp>
          <p:nvSpPr>
            <p:cNvPr id="7" name="TextBox 6">
              <a:extLst>
                <a:ext uri="{FF2B5EF4-FFF2-40B4-BE49-F238E27FC236}">
                  <a16:creationId xmlns:a16="http://schemas.microsoft.com/office/drawing/2014/main" id="{39364C3B-2D1C-45C0-9382-A2AC97379586}"/>
                </a:ext>
              </a:extLst>
            </p:cNvPr>
            <p:cNvSpPr txBox="1"/>
            <p:nvPr/>
          </p:nvSpPr>
          <p:spPr>
            <a:xfrm>
              <a:off x="718343" y="6165850"/>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F97EE18B-832A-4F30-91F0-611E0CA44917}"/>
              </a:ext>
            </a:extLst>
          </p:cNvPr>
          <p:cNvSpPr>
            <a:spLocks noGrp="1"/>
          </p:cNvSpPr>
          <p:nvPr>
            <p:ph type="title"/>
          </p:nvPr>
        </p:nvSpPr>
        <p:spPr>
          <a:xfrm>
            <a:off x="376187" y="239996"/>
            <a:ext cx="10515600" cy="1747830"/>
          </a:xfrm>
        </p:spPr>
        <p:txBody>
          <a:bodyPr>
            <a:noAutofit/>
          </a:bodyPr>
          <a:lstStyle/>
          <a:p>
            <a:pPr eaLnBrk="1" hangingPunct="1"/>
            <a:r>
              <a:rPr lang="en-CA" altLang="en-US" dirty="0"/>
              <a:t>SOCIAL AID OR </a:t>
            </a:r>
            <a:br>
              <a:rPr lang="en-CA" altLang="en-US" dirty="0"/>
            </a:br>
            <a:r>
              <a:rPr lang="en-CA" altLang="en-US" dirty="0"/>
              <a:t>FINANCIAL GAIN?</a:t>
            </a:r>
          </a:p>
        </p:txBody>
      </p:sp>
      <p:sp>
        <p:nvSpPr>
          <p:cNvPr id="8195" name="Content Placeholder 2">
            <a:extLst>
              <a:ext uri="{FF2B5EF4-FFF2-40B4-BE49-F238E27FC236}">
                <a16:creationId xmlns:a16="http://schemas.microsoft.com/office/drawing/2014/main" id="{6ECD3777-D0A3-4F61-ACA6-71F4EFBAB309}"/>
              </a:ext>
            </a:extLst>
          </p:cNvPr>
          <p:cNvSpPr>
            <a:spLocks noGrp="1"/>
          </p:cNvSpPr>
          <p:nvPr>
            <p:ph idx="1"/>
          </p:nvPr>
        </p:nvSpPr>
        <p:spPr>
          <a:xfrm>
            <a:off x="376187" y="2213112"/>
            <a:ext cx="5516613" cy="4404891"/>
          </a:xfrm>
        </p:spPr>
        <p:txBody>
          <a:bodyPr>
            <a:noAutofit/>
          </a:bodyPr>
          <a:lstStyle/>
          <a:p>
            <a:pPr eaLnBrk="1" hangingPunct="1"/>
            <a:r>
              <a:rPr lang="en-CA" altLang="en-US" sz="2200" dirty="0"/>
              <a:t>1945-1949 also saw the birth of the </a:t>
            </a:r>
            <a:r>
              <a:rPr lang="en-CA" altLang="en-US" sz="2200" b="1" dirty="0"/>
              <a:t>United Nations</a:t>
            </a:r>
            <a:r>
              <a:rPr lang="en-CA" altLang="en-US" sz="2200" dirty="0"/>
              <a:t>, </a:t>
            </a:r>
            <a:r>
              <a:rPr lang="en-CA" altLang="en-US" sz="2200" b="1" dirty="0"/>
              <a:t>the International Monetary Fund (IMF), </a:t>
            </a:r>
            <a:r>
              <a:rPr lang="en-CA" altLang="en-US" sz="2200" dirty="0"/>
              <a:t>and the </a:t>
            </a:r>
            <a:r>
              <a:rPr lang="en-CA" altLang="en-US" sz="2200" b="1" dirty="0"/>
              <a:t>World Bank.</a:t>
            </a:r>
          </a:p>
          <a:p>
            <a:pPr eaLnBrk="1" hangingPunct="1"/>
            <a:r>
              <a:rPr lang="en-CA" altLang="en-US" sz="2200" dirty="0"/>
              <a:t>These institutions form the basis of the globalized world.</a:t>
            </a:r>
          </a:p>
          <a:p>
            <a:pPr eaLnBrk="1" hangingPunct="1"/>
            <a:r>
              <a:rPr lang="en-CA" altLang="en-US" sz="2200" dirty="0"/>
              <a:t>The IMF and the World Bank were formed with the stated goals of ensuring sustainable economic growth while promoting international trade and reducing poverty.</a:t>
            </a:r>
          </a:p>
          <a:p>
            <a:pPr eaLnBrk="1" hangingPunct="1"/>
            <a:r>
              <a:rPr lang="en-CA" altLang="en-US" sz="2200" dirty="0"/>
              <a:t>However, these international organizations did not live up to their promises, and in many cases produced more economic inequality.</a:t>
            </a:r>
          </a:p>
        </p:txBody>
      </p:sp>
      <p:grpSp>
        <p:nvGrpSpPr>
          <p:cNvPr id="2" name="Group 1">
            <a:extLst>
              <a:ext uri="{FF2B5EF4-FFF2-40B4-BE49-F238E27FC236}">
                <a16:creationId xmlns:a16="http://schemas.microsoft.com/office/drawing/2014/main" id="{129BA677-B71C-1E99-4D7E-0CCFADAC8436}"/>
              </a:ext>
            </a:extLst>
          </p:cNvPr>
          <p:cNvGrpSpPr/>
          <p:nvPr/>
        </p:nvGrpSpPr>
        <p:grpSpPr>
          <a:xfrm>
            <a:off x="6107112" y="7937"/>
            <a:ext cx="6091240" cy="6850064"/>
            <a:chOff x="6107112" y="7937"/>
            <a:chExt cx="6091240" cy="6850064"/>
          </a:xfrm>
        </p:grpSpPr>
        <p:pic>
          <p:nvPicPr>
            <p:cNvPr id="1026" name="Picture 2" descr="Free Stack of old golden and silver coins Stock Photo">
              <a:extLst>
                <a:ext uri="{FF2B5EF4-FFF2-40B4-BE49-F238E27FC236}">
                  <a16:creationId xmlns:a16="http://schemas.microsoft.com/office/drawing/2014/main" id="{E179DC3F-D855-42CB-830F-0CF71700E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37" b="27313"/>
            <a:stretch/>
          </p:blipFill>
          <p:spPr bwMode="auto">
            <a:xfrm>
              <a:off x="6107112" y="7937"/>
              <a:ext cx="6084888" cy="68500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AE1A89-D87C-4F95-B065-00223E23B532}"/>
                </a:ext>
              </a:extLst>
            </p:cNvPr>
            <p:cNvSpPr/>
            <p:nvPr/>
          </p:nvSpPr>
          <p:spPr>
            <a:xfrm>
              <a:off x="6113464" y="5770556"/>
              <a:ext cx="6084888" cy="1079508"/>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hlinkClick r:id="rId4"/>
              <a:extLst>
                <a:ext uri="{FF2B5EF4-FFF2-40B4-BE49-F238E27FC236}">
                  <a16:creationId xmlns:a16="http://schemas.microsoft.com/office/drawing/2014/main" id="{A82E3E77-46B1-A3B9-B618-02726A6485E5}"/>
                </a:ext>
              </a:extLst>
            </p:cNvPr>
            <p:cNvSpPr txBox="1"/>
            <p:nvPr/>
          </p:nvSpPr>
          <p:spPr>
            <a:xfrm>
              <a:off x="6560457" y="6248671"/>
              <a:ext cx="5260068" cy="369332"/>
            </a:xfrm>
            <a:prstGeom prst="rect">
              <a:avLst/>
            </a:prstGeom>
            <a:noFill/>
          </p:spPr>
          <p:txBody>
            <a:bodyPr wrap="square">
              <a:spAutoFit/>
            </a:bodyPr>
            <a:lstStyle/>
            <a:p>
              <a:pPr algn="ctr"/>
              <a:r>
                <a:rPr lang="en-CA" b="1" i="0" dirty="0">
                  <a:solidFill>
                    <a:schemeClr val="bg1"/>
                  </a:solidFill>
                  <a:effectLst/>
                  <a:latin typeface="Calibri" panose="020F0502020204030204" pitchFamily="34" charset="0"/>
                </a:rPr>
                <a:t>Photo by </a:t>
              </a:r>
              <a:r>
                <a:rPr lang="en-CA" b="1" i="0" dirty="0" err="1">
                  <a:solidFill>
                    <a:schemeClr val="bg1"/>
                  </a:solidFill>
                  <a:effectLst/>
                  <a:latin typeface="Calibri" panose="020F0502020204030204" pitchFamily="34" charset="0"/>
                </a:rPr>
                <a:t>Pratikxox</a:t>
              </a:r>
              <a:r>
                <a:rPr lang="en-CA" b="1" i="0" dirty="0">
                  <a:solidFill>
                    <a:schemeClr val="bg1"/>
                  </a:solidFill>
                  <a:effectLst/>
                  <a:latin typeface="Calibri" panose="020F0502020204030204" pitchFamily="34" charset="0"/>
                </a:rPr>
                <a:t> – Pexels.com</a:t>
              </a:r>
              <a:endParaRPr lang="en-CA" b="1" dirty="0">
                <a:solidFill>
                  <a:schemeClr val="bg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BC9483C-D1DE-4532-B976-FAC8A02D0FD6}"/>
              </a:ext>
            </a:extLst>
          </p:cNvPr>
          <p:cNvSpPr>
            <a:spLocks noGrp="1"/>
          </p:cNvSpPr>
          <p:nvPr>
            <p:ph type="title"/>
          </p:nvPr>
        </p:nvSpPr>
        <p:spPr>
          <a:xfrm>
            <a:off x="376186" y="239996"/>
            <a:ext cx="11444335" cy="1325563"/>
          </a:xfrm>
        </p:spPr>
        <p:txBody>
          <a:bodyPr/>
          <a:lstStyle/>
          <a:p>
            <a:pPr eaLnBrk="1" hangingPunct="1"/>
            <a:r>
              <a:rPr lang="en-US" altLang="en-US" dirty="0"/>
              <a:t>Critical Thinking about Big Aid</a:t>
            </a:r>
          </a:p>
        </p:txBody>
      </p:sp>
      <p:sp>
        <p:nvSpPr>
          <p:cNvPr id="9219" name="Content Placeholder 2">
            <a:extLst>
              <a:ext uri="{FF2B5EF4-FFF2-40B4-BE49-F238E27FC236}">
                <a16:creationId xmlns:a16="http://schemas.microsoft.com/office/drawing/2014/main" id="{0AD4EB45-3ABB-4F64-BF45-A3EA0894C1C4}"/>
              </a:ext>
            </a:extLst>
          </p:cNvPr>
          <p:cNvSpPr>
            <a:spLocks noGrp="1"/>
          </p:cNvSpPr>
          <p:nvPr>
            <p:ph idx="1"/>
          </p:nvPr>
        </p:nvSpPr>
        <p:spPr>
          <a:xfrm>
            <a:off x="5047937" y="1365474"/>
            <a:ext cx="6767877" cy="5267949"/>
          </a:xfrm>
        </p:spPr>
        <p:txBody>
          <a:bodyPr>
            <a:noAutofit/>
          </a:bodyPr>
          <a:lstStyle/>
          <a:p>
            <a:pPr eaLnBrk="1" hangingPunct="1">
              <a:lnSpc>
                <a:spcPct val="120000"/>
              </a:lnSpc>
            </a:pPr>
            <a:r>
              <a:rPr lang="en-US" altLang="en-US" sz="2000" dirty="0"/>
              <a:t>While the language of aid and development suggests generosity, in reality the models of aid that were developed usually protected the political and economic interests of the wealthy nations.</a:t>
            </a:r>
          </a:p>
          <a:p>
            <a:pPr eaLnBrk="1" hangingPunct="1">
              <a:lnSpc>
                <a:spcPct val="120000"/>
              </a:lnSpc>
            </a:pPr>
            <a:r>
              <a:rPr lang="en-US" altLang="en-US" sz="2000" dirty="0"/>
              <a:t>The </a:t>
            </a:r>
            <a:r>
              <a:rPr lang="en-US" altLang="en-US" sz="2000" b="1" dirty="0"/>
              <a:t>dominant assumption </a:t>
            </a:r>
            <a:r>
              <a:rPr lang="en-US" altLang="en-US" sz="2000" dirty="0"/>
              <a:t>is that aid money has been misspent by corrupt Third World Governments but the reality is far more complex.</a:t>
            </a:r>
          </a:p>
          <a:p>
            <a:pPr eaLnBrk="1" hangingPunct="1">
              <a:lnSpc>
                <a:spcPct val="120000"/>
              </a:lnSpc>
            </a:pPr>
            <a:r>
              <a:rPr lang="en-US" altLang="en-US" sz="2000" dirty="0"/>
              <a:t>Historically, aid has been tied to conditions such as the use of technical advisors, equipment, and supplies that do more to benefit the donor country and organizations than those receiving the aid.</a:t>
            </a:r>
          </a:p>
          <a:p>
            <a:pPr eaLnBrk="1" hangingPunct="1">
              <a:lnSpc>
                <a:spcPct val="120000"/>
              </a:lnSpc>
            </a:pPr>
            <a:r>
              <a:rPr lang="en-US" altLang="en-US" sz="2000" dirty="0"/>
              <a:t>Many large-scale aid initiatives (whether by nations or by large charities) have done little to improve the lives of those most in need.</a:t>
            </a:r>
          </a:p>
          <a:p>
            <a:pPr eaLnBrk="1" hangingPunct="1">
              <a:lnSpc>
                <a:spcPct val="120000"/>
              </a:lnSpc>
            </a:pPr>
            <a:r>
              <a:rPr lang="en-US" altLang="en-US" sz="2000" dirty="0"/>
              <a:t>International money has been mismanaged and spent on poorly planned projects.</a:t>
            </a:r>
          </a:p>
        </p:txBody>
      </p:sp>
      <p:grpSp>
        <p:nvGrpSpPr>
          <p:cNvPr id="2" name="Group 1">
            <a:extLst>
              <a:ext uri="{FF2B5EF4-FFF2-40B4-BE49-F238E27FC236}">
                <a16:creationId xmlns:a16="http://schemas.microsoft.com/office/drawing/2014/main" id="{6062AF02-C536-488B-9C34-07C2BCE510D5}"/>
              </a:ext>
            </a:extLst>
          </p:cNvPr>
          <p:cNvGrpSpPr/>
          <p:nvPr/>
        </p:nvGrpSpPr>
        <p:grpSpPr>
          <a:xfrm>
            <a:off x="371475" y="1557338"/>
            <a:ext cx="4572000" cy="5300662"/>
            <a:chOff x="371475" y="1557338"/>
            <a:chExt cx="4572000" cy="5300662"/>
          </a:xfrm>
        </p:grpSpPr>
        <p:pic>
          <p:nvPicPr>
            <p:cNvPr id="5122" name="Picture 2" descr="Free Man in White Crew Neck T-shirt Holding Brown Box Stock Photo">
              <a:extLst>
                <a:ext uri="{FF2B5EF4-FFF2-40B4-BE49-F238E27FC236}">
                  <a16:creationId xmlns:a16="http://schemas.microsoft.com/office/drawing/2014/main" id="{5A38E1C1-E902-4420-A827-B11D19852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t="9117" r="2281" b="17056"/>
            <a:stretch/>
          </p:blipFill>
          <p:spPr bwMode="auto">
            <a:xfrm>
              <a:off x="371475" y="1557338"/>
              <a:ext cx="4572000" cy="53006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6C9DF0-BE82-4F34-836B-56E334A9916E}"/>
                </a:ext>
              </a:extLst>
            </p:cNvPr>
            <p:cNvSpPr/>
            <p:nvPr/>
          </p:nvSpPr>
          <p:spPr>
            <a:xfrm>
              <a:off x="371475" y="5532437"/>
              <a:ext cx="4572000" cy="132556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4"/>
              <a:extLst>
                <a:ext uri="{FF2B5EF4-FFF2-40B4-BE49-F238E27FC236}">
                  <a16:creationId xmlns:a16="http://schemas.microsoft.com/office/drawing/2014/main" id="{833445AE-09A1-4772-9DA2-0C7E8237BCBA}"/>
                </a:ext>
              </a:extLst>
            </p:cNvPr>
            <p:cNvSpPr txBox="1"/>
            <p:nvPr/>
          </p:nvSpPr>
          <p:spPr>
            <a:xfrm>
              <a:off x="371475" y="6433338"/>
              <a:ext cx="4572000" cy="338554"/>
            </a:xfrm>
            <a:prstGeom prst="rect">
              <a:avLst/>
            </a:prstGeom>
            <a:noFill/>
          </p:spPr>
          <p:txBody>
            <a:bodyPr wrap="square">
              <a:spAutoFit/>
            </a:bodyPr>
            <a:lstStyle/>
            <a:p>
              <a:pPr algn="ctr"/>
              <a:r>
                <a:rPr lang="en-US" sz="1600" b="1" i="0" dirty="0">
                  <a:solidFill>
                    <a:schemeClr val="bg1"/>
                  </a:solidFill>
                  <a:effectLst/>
                </a:rPr>
                <a:t>Photo by RODNAE Productions from Pexels</a:t>
              </a:r>
              <a:endParaRPr lang="en-CA" sz="1600" b="1" dirty="0">
                <a:solidFill>
                  <a:schemeClr val="bg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9FF0DB3-22ED-40FD-A29D-27186288A2E8}"/>
              </a:ext>
            </a:extLst>
          </p:cNvPr>
          <p:cNvSpPr>
            <a:spLocks noGrp="1"/>
          </p:cNvSpPr>
          <p:nvPr>
            <p:ph type="title"/>
          </p:nvPr>
        </p:nvSpPr>
        <p:spPr/>
        <p:txBody>
          <a:bodyPr/>
          <a:lstStyle/>
          <a:p>
            <a:pPr eaLnBrk="1" hangingPunct="1"/>
            <a:r>
              <a:rPr lang="en-US" altLang="en-US" dirty="0"/>
              <a:t>Social Action from the Bottom Up</a:t>
            </a:r>
          </a:p>
        </p:txBody>
      </p:sp>
      <p:sp>
        <p:nvSpPr>
          <p:cNvPr id="10243" name="Content Placeholder 2">
            <a:extLst>
              <a:ext uri="{FF2B5EF4-FFF2-40B4-BE49-F238E27FC236}">
                <a16:creationId xmlns:a16="http://schemas.microsoft.com/office/drawing/2014/main" id="{0832934E-5F6E-4D31-BC59-C6CA25CC8238}"/>
              </a:ext>
            </a:extLst>
          </p:cNvPr>
          <p:cNvSpPr>
            <a:spLocks noGrp="1"/>
          </p:cNvSpPr>
          <p:nvPr>
            <p:ph idx="1"/>
          </p:nvPr>
        </p:nvSpPr>
        <p:spPr>
          <a:xfrm>
            <a:off x="376187" y="2081802"/>
            <a:ext cx="5724526" cy="3518917"/>
          </a:xfrm>
        </p:spPr>
        <p:txBody>
          <a:bodyPr>
            <a:normAutofit/>
          </a:bodyPr>
          <a:lstStyle/>
          <a:p>
            <a:pPr eaLnBrk="1" hangingPunct="1"/>
            <a:r>
              <a:rPr lang="en-US" altLang="en-US" sz="2200" dirty="0"/>
              <a:t>With grassroots activism the agenda is usually driven by the whole community of involved activists. </a:t>
            </a:r>
          </a:p>
          <a:p>
            <a:pPr eaLnBrk="1" hangingPunct="1"/>
            <a:r>
              <a:rPr lang="en-US" altLang="en-US" sz="2200" dirty="0"/>
              <a:t>Grassroots activism also often focuses on local issues.  </a:t>
            </a:r>
          </a:p>
          <a:p>
            <a:pPr eaLnBrk="1" hangingPunct="1"/>
            <a:r>
              <a:rPr lang="en-US" altLang="en-US" sz="2200" dirty="0"/>
              <a:t>The group operates in a spontaneous and informal way and grows organically with all members being part of the decision-making process.</a:t>
            </a:r>
          </a:p>
          <a:p>
            <a:pPr eaLnBrk="1" hangingPunct="1"/>
            <a:r>
              <a:rPr lang="en-US" altLang="en-US" sz="2200" dirty="0"/>
              <a:t>An Example is … </a:t>
            </a:r>
            <a:r>
              <a:rPr lang="en-US" altLang="en-US" sz="2200" b="1" u="sng" dirty="0"/>
              <a:t>Barefoot College</a:t>
            </a:r>
            <a:endParaRPr lang="en-US" altLang="en-US" sz="2200" dirty="0"/>
          </a:p>
        </p:txBody>
      </p:sp>
      <p:grpSp>
        <p:nvGrpSpPr>
          <p:cNvPr id="2" name="Group 1">
            <a:extLst>
              <a:ext uri="{FF2B5EF4-FFF2-40B4-BE49-F238E27FC236}">
                <a16:creationId xmlns:a16="http://schemas.microsoft.com/office/drawing/2014/main" id="{422E9678-00E7-6517-B9D7-5DE00DCEA5F2}"/>
              </a:ext>
            </a:extLst>
          </p:cNvPr>
          <p:cNvGrpSpPr/>
          <p:nvPr/>
        </p:nvGrpSpPr>
        <p:grpSpPr>
          <a:xfrm>
            <a:off x="6933562" y="1649913"/>
            <a:ext cx="4303986" cy="5055133"/>
            <a:chOff x="6933562" y="1649913"/>
            <a:chExt cx="4303986" cy="5055133"/>
          </a:xfrm>
        </p:grpSpPr>
        <p:pic>
          <p:nvPicPr>
            <p:cNvPr id="3" name="Picture 2">
              <a:extLst>
                <a:ext uri="{FF2B5EF4-FFF2-40B4-BE49-F238E27FC236}">
                  <a16:creationId xmlns:a16="http://schemas.microsoft.com/office/drawing/2014/main" id="{743AB7D6-2557-F2B9-B1B5-A37B2930D30A}"/>
                </a:ext>
              </a:extLst>
            </p:cNvPr>
            <p:cNvPicPr>
              <a:picLocks noChangeAspect="1"/>
            </p:cNvPicPr>
            <p:nvPr/>
          </p:nvPicPr>
          <p:blipFill rotWithShape="1">
            <a:blip r:embed="rId3"/>
            <a:srcRect l="59201" t="24723" r="2590" b="10093"/>
            <a:stretch/>
          </p:blipFill>
          <p:spPr>
            <a:xfrm>
              <a:off x="6989286" y="1649913"/>
              <a:ext cx="4192538" cy="4470358"/>
            </a:xfrm>
            <a:prstGeom prst="rect">
              <a:avLst/>
            </a:prstGeom>
          </p:spPr>
        </p:pic>
        <p:sp>
          <p:nvSpPr>
            <p:cNvPr id="28" name="TextBox 27">
              <a:extLst>
                <a:ext uri="{FF2B5EF4-FFF2-40B4-BE49-F238E27FC236}">
                  <a16:creationId xmlns:a16="http://schemas.microsoft.com/office/drawing/2014/main" id="{0AD6CC0E-29CD-70C9-AB0D-5C27BFDEB3DC}"/>
                </a:ext>
              </a:extLst>
            </p:cNvPr>
            <p:cNvSpPr txBox="1"/>
            <p:nvPr/>
          </p:nvSpPr>
          <p:spPr>
            <a:xfrm>
              <a:off x="6933562" y="6120271"/>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4">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5">
                    <a:extLst>
                      <a:ext uri="{A12FA001-AC4F-418D-AE19-62706E023703}">
                        <ahyp:hlinkClr xmlns:ahyp="http://schemas.microsoft.com/office/drawing/2018/hyperlinkcolor" val="tx"/>
                      </a:ext>
                    </a:extLst>
                  </a:hlinkClick>
                </a:rPr>
                <a:t>CC BY-NC-SA 4.0 International License.</a:t>
              </a:r>
              <a:endParaRPr lang="en-CA" sz="1600" b="1"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EC78DF2-5945-4E97-B939-BA24B86F148D}"/>
              </a:ext>
            </a:extLst>
          </p:cNvPr>
          <p:cNvSpPr>
            <a:spLocks noGrp="1"/>
          </p:cNvSpPr>
          <p:nvPr>
            <p:ph type="title"/>
          </p:nvPr>
        </p:nvSpPr>
        <p:spPr/>
        <p:txBody>
          <a:bodyPr/>
          <a:lstStyle/>
          <a:p>
            <a:pPr eaLnBrk="1" hangingPunct="1"/>
            <a:r>
              <a:rPr lang="en-CA" altLang="en-US" dirty="0"/>
              <a:t>EXAMPLE: Barefoot College</a:t>
            </a:r>
          </a:p>
        </p:txBody>
      </p:sp>
      <p:sp>
        <p:nvSpPr>
          <p:cNvPr id="11267" name="Content Placeholder 2">
            <a:extLst>
              <a:ext uri="{FF2B5EF4-FFF2-40B4-BE49-F238E27FC236}">
                <a16:creationId xmlns:a16="http://schemas.microsoft.com/office/drawing/2014/main" id="{11DB11B7-0053-441F-BF13-B653E512F7D0}"/>
              </a:ext>
            </a:extLst>
          </p:cNvPr>
          <p:cNvSpPr>
            <a:spLocks noGrp="1"/>
          </p:cNvSpPr>
          <p:nvPr>
            <p:ph idx="1"/>
          </p:nvPr>
        </p:nvSpPr>
        <p:spPr>
          <a:xfrm>
            <a:off x="6414294" y="1565559"/>
            <a:ext cx="5719813" cy="4351338"/>
          </a:xfrm>
        </p:spPr>
        <p:txBody>
          <a:bodyPr>
            <a:normAutofit fontScale="92500" lnSpcReduction="20000"/>
          </a:bodyPr>
          <a:lstStyle/>
          <a:p>
            <a:pPr eaLnBrk="1" hangingPunct="1"/>
            <a:r>
              <a:rPr lang="en-CA" altLang="en-US" dirty="0"/>
              <a:t>Another example of grassroots social action is Barefoot College (BFC) founded in 1972 by Bunker Roy in Afghanistan.</a:t>
            </a:r>
          </a:p>
          <a:p>
            <a:pPr eaLnBrk="1" hangingPunct="1"/>
            <a:r>
              <a:rPr lang="en-CA" altLang="en-US" dirty="0"/>
              <a:t>The college teaches the poor, rural people who make less than $1/day useful skills and knowledge. The college particularly focuses on the education of rural women.</a:t>
            </a:r>
          </a:p>
          <a:p>
            <a:pPr eaLnBrk="1" hangingPunct="1"/>
            <a:r>
              <a:rPr lang="en-CA" altLang="en-US" dirty="0"/>
              <a:t>BFC is built on a principle of respect for the identity and culture of participants who dictate the curriculum. It takes into account local needs.</a:t>
            </a:r>
          </a:p>
        </p:txBody>
      </p:sp>
      <p:grpSp>
        <p:nvGrpSpPr>
          <p:cNvPr id="2" name="Group 1">
            <a:extLst>
              <a:ext uri="{FF2B5EF4-FFF2-40B4-BE49-F238E27FC236}">
                <a16:creationId xmlns:a16="http://schemas.microsoft.com/office/drawing/2014/main" id="{0A692083-E9CF-45B0-8321-DC6B23FE9CAB}"/>
              </a:ext>
            </a:extLst>
          </p:cNvPr>
          <p:cNvGrpSpPr/>
          <p:nvPr/>
        </p:nvGrpSpPr>
        <p:grpSpPr>
          <a:xfrm>
            <a:off x="0" y="1567986"/>
            <a:ext cx="12134107" cy="5246937"/>
            <a:chOff x="5719813" y="1764836"/>
            <a:chExt cx="12134107" cy="5246937"/>
          </a:xfrm>
        </p:grpSpPr>
        <p:sp>
          <p:nvSpPr>
            <p:cNvPr id="5" name="TextBox 4">
              <a:hlinkClick r:id="rId3"/>
              <a:extLst>
                <a:ext uri="{FF2B5EF4-FFF2-40B4-BE49-F238E27FC236}">
                  <a16:creationId xmlns:a16="http://schemas.microsoft.com/office/drawing/2014/main" id="{7AB65ACF-E010-4575-AB22-6BBDBE4BA99D}"/>
                </a:ext>
              </a:extLst>
            </p:cNvPr>
            <p:cNvSpPr txBox="1"/>
            <p:nvPr/>
          </p:nvSpPr>
          <p:spPr>
            <a:xfrm>
              <a:off x="5719813" y="6362700"/>
              <a:ext cx="6084888" cy="369332"/>
            </a:xfrm>
            <a:prstGeom prst="rect">
              <a:avLst/>
            </a:prstGeom>
            <a:noFill/>
          </p:spPr>
          <p:txBody>
            <a:bodyPr wrap="square">
              <a:spAutoFit/>
            </a:bodyPr>
            <a:lstStyle/>
            <a:p>
              <a:pPr algn="ctr"/>
              <a:r>
                <a:rPr lang="en-CA" b="1" dirty="0"/>
                <a:t>Photo From </a:t>
              </a:r>
              <a:r>
                <a:rPr lang="en-CA" b="1" u="sng" dirty="0"/>
                <a:t>barefootcollege.org</a:t>
              </a:r>
            </a:p>
          </p:txBody>
        </p:sp>
        <p:pic>
          <p:nvPicPr>
            <p:cNvPr id="3" name="Picture 2" descr="Barefoot College International (@BarefootCollege) | Twitter">
              <a:extLst>
                <a:ext uri="{FF2B5EF4-FFF2-40B4-BE49-F238E27FC236}">
                  <a16:creationId xmlns:a16="http://schemas.microsoft.com/office/drawing/2014/main" id="{9ADD7960-9BD2-4047-B759-E88FEE7D3E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64807" y="5622660"/>
              <a:ext cx="1389113" cy="138911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arefoot College - Free-Apply.com">
              <a:extLst>
                <a:ext uri="{FF2B5EF4-FFF2-40B4-BE49-F238E27FC236}">
                  <a16:creationId xmlns:a16="http://schemas.microsoft.com/office/drawing/2014/main" id="{0BD8CC8F-23E2-4F24-B827-01DA4C7FF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77" r="4220"/>
            <a:stretch/>
          </p:blipFill>
          <p:spPr bwMode="auto">
            <a:xfrm>
              <a:off x="5719813" y="1764836"/>
              <a:ext cx="6096000" cy="385438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Our Story: Barefoot College International">
            <a:hlinkClick r:id="" action="ppaction://media"/>
            <a:extLst>
              <a:ext uri="{FF2B5EF4-FFF2-40B4-BE49-F238E27FC236}">
                <a16:creationId xmlns:a16="http://schemas.microsoft.com/office/drawing/2014/main" id="{56ED721D-010C-428C-B8B3-E2355A0B5780}"/>
              </a:ext>
            </a:extLst>
          </p:cNvPr>
          <p:cNvPicPr>
            <a:picLocks noRot="1" noChangeAspect="1"/>
          </p:cNvPicPr>
          <p:nvPr>
            <a:videoFile r:link="rId1"/>
          </p:nvPr>
        </p:nvPicPr>
        <p:blipFill>
          <a:blip r:embed="rId4"/>
          <a:stretch>
            <a:fillRect/>
          </a:stretch>
        </p:blipFill>
        <p:spPr>
          <a:xfrm>
            <a:off x="0" y="-8962"/>
            <a:ext cx="12180888" cy="6882202"/>
          </a:xfrm>
          <a:prstGeom prst="rect">
            <a:avLst/>
          </a:prstGeom>
        </p:spPr>
      </p:pic>
      <p:pic>
        <p:nvPicPr>
          <p:cNvPr id="1026" name="Picture 2">
            <a:hlinkClick r:id="rId5"/>
            <a:extLst>
              <a:ext uri="{FF2B5EF4-FFF2-40B4-BE49-F238E27FC236}">
                <a16:creationId xmlns:a16="http://schemas.microsoft.com/office/drawing/2014/main" id="{3F51C59B-E2DD-44FA-8511-8C5F7EA90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9FFC8FE-7216-4CD4-9D67-D1227A00110E}"/>
              </a:ext>
            </a:extLst>
          </p:cNvPr>
          <p:cNvSpPr>
            <a:spLocks noGrp="1"/>
          </p:cNvSpPr>
          <p:nvPr>
            <p:ph type="title"/>
          </p:nvPr>
        </p:nvSpPr>
        <p:spPr/>
        <p:txBody>
          <a:bodyPr/>
          <a:lstStyle/>
          <a:p>
            <a:pPr eaLnBrk="1" hangingPunct="1"/>
            <a:r>
              <a:rPr lang="en-CA" altLang="en-US" dirty="0"/>
              <a:t>EXAMPLE: Occupy Wall Street</a:t>
            </a:r>
          </a:p>
        </p:txBody>
      </p:sp>
      <p:sp>
        <p:nvSpPr>
          <p:cNvPr id="5" name="TextBox 4">
            <a:extLst>
              <a:ext uri="{FF2B5EF4-FFF2-40B4-BE49-F238E27FC236}">
                <a16:creationId xmlns:a16="http://schemas.microsoft.com/office/drawing/2014/main" id="{F7951A34-66A0-43D8-A0CA-0D14684FBB81}"/>
              </a:ext>
            </a:extLst>
          </p:cNvPr>
          <p:cNvSpPr txBox="1"/>
          <p:nvPr/>
        </p:nvSpPr>
        <p:spPr>
          <a:xfrm>
            <a:off x="6381750" y="1494751"/>
            <a:ext cx="5451996" cy="5663089"/>
          </a:xfrm>
          <a:prstGeom prst="rect">
            <a:avLst/>
          </a:prstGeom>
          <a:noFill/>
        </p:spPr>
        <p:txBody>
          <a:bodyPr wrap="square">
            <a:spAutoFit/>
          </a:bodyPr>
          <a:lstStyle/>
          <a:p>
            <a:r>
              <a:rPr lang="en-US" sz="2000" b="1" dirty="0"/>
              <a:t>Occupy Wall Street (OWS) </a:t>
            </a:r>
            <a:r>
              <a:rPr lang="en-US" sz="2000" dirty="0"/>
              <a:t>was a protest movement against economic inequality that began in Zuccotti Park, located in New York City's Wall Street financial district, in September 2011. It gave rise to the wider Occupy movement in the United States and other countries.</a:t>
            </a:r>
          </a:p>
          <a:p>
            <a:endParaRPr lang="en-US" sz="2000" dirty="0"/>
          </a:p>
          <a:p>
            <a:pPr marL="285750" indent="-285750" eaLnBrk="1" hangingPunct="1">
              <a:buFont typeface="Arial" panose="020B0604020202020204" pitchFamily="34" charset="0"/>
              <a:buChar char="•"/>
            </a:pPr>
            <a:r>
              <a:rPr lang="en-CA" altLang="en-US" sz="2000" dirty="0"/>
              <a:t>It was a global network of many activist groups protesting social and economic inequality.</a:t>
            </a:r>
          </a:p>
          <a:p>
            <a:pPr marL="285750" indent="-285750" eaLnBrk="1" hangingPunct="1">
              <a:buFont typeface="Arial" panose="020B0604020202020204" pitchFamily="34" charset="0"/>
              <a:buChar char="•"/>
            </a:pPr>
            <a:endParaRPr lang="en-CA" altLang="en-US" sz="2000" dirty="0"/>
          </a:p>
          <a:p>
            <a:pPr marL="285750" indent="-285750" eaLnBrk="1" hangingPunct="1">
              <a:buFont typeface="Arial" panose="020B0604020202020204" pitchFamily="34" charset="0"/>
              <a:buChar char="•"/>
            </a:pPr>
            <a:r>
              <a:rPr lang="en-CA" altLang="en-US" sz="2000" dirty="0"/>
              <a:t>The slogan of Occupy Wall Street, “We are the 99%” reflects the commitment to resist the policies of the 1% who control most of the world’s resources.</a:t>
            </a:r>
          </a:p>
          <a:p>
            <a:pPr marL="285750" indent="-285750" eaLnBrk="1" hangingPunct="1">
              <a:buFont typeface="Arial" panose="020B0604020202020204" pitchFamily="34" charset="0"/>
              <a:buChar char="•"/>
            </a:pPr>
            <a:endParaRPr lang="en-CA" altLang="en-US" sz="2000" dirty="0"/>
          </a:p>
          <a:p>
            <a:pPr marL="285750" indent="-285750" eaLnBrk="1" hangingPunct="1">
              <a:buFont typeface="Arial" panose="020B0604020202020204" pitchFamily="34" charset="0"/>
              <a:buChar char="•"/>
            </a:pPr>
            <a:r>
              <a:rPr lang="en-CA" altLang="en-US" sz="2000" dirty="0"/>
              <a:t>It has a strategy that is grassroots in its rejection of top-down solutions.</a:t>
            </a:r>
          </a:p>
          <a:p>
            <a:endParaRPr lang="en-CA" sz="2200" dirty="0"/>
          </a:p>
        </p:txBody>
      </p:sp>
      <p:grpSp>
        <p:nvGrpSpPr>
          <p:cNvPr id="7" name="Group 6">
            <a:extLst>
              <a:ext uri="{FF2B5EF4-FFF2-40B4-BE49-F238E27FC236}">
                <a16:creationId xmlns:a16="http://schemas.microsoft.com/office/drawing/2014/main" id="{AE4DEC09-8913-4C67-975E-D528054BBE31}"/>
              </a:ext>
            </a:extLst>
          </p:cNvPr>
          <p:cNvGrpSpPr/>
          <p:nvPr/>
        </p:nvGrpSpPr>
        <p:grpSpPr>
          <a:xfrm>
            <a:off x="358254" y="1565559"/>
            <a:ext cx="5737746" cy="5318314"/>
            <a:chOff x="358254" y="1565559"/>
            <a:chExt cx="5737746" cy="5318314"/>
          </a:xfrm>
        </p:grpSpPr>
        <p:pic>
          <p:nvPicPr>
            <p:cNvPr id="7170" name="Picture 2" descr="undefined">
              <a:extLst>
                <a:ext uri="{FF2B5EF4-FFF2-40B4-BE49-F238E27FC236}">
                  <a16:creationId xmlns:a16="http://schemas.microsoft.com/office/drawing/2014/main" id="{3C95D786-2236-4708-95F5-04E05198E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0" t="11252" r="16445" b="-133"/>
            <a:stretch/>
          </p:blipFill>
          <p:spPr bwMode="auto">
            <a:xfrm>
              <a:off x="358254" y="1565559"/>
              <a:ext cx="5737746" cy="52924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3EC210-D551-4B31-8829-471F83E0328B}"/>
                </a:ext>
              </a:extLst>
            </p:cNvPr>
            <p:cNvSpPr/>
            <p:nvPr/>
          </p:nvSpPr>
          <p:spPr>
            <a:xfrm>
              <a:off x="358254" y="5558310"/>
              <a:ext cx="5737746" cy="132556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B5AA6CF-8D5A-4325-860B-0139C7859814}"/>
                </a:ext>
              </a:extLst>
            </p:cNvPr>
            <p:cNvSpPr txBox="1"/>
            <p:nvPr/>
          </p:nvSpPr>
          <p:spPr>
            <a:xfrm>
              <a:off x="358254" y="6248672"/>
              <a:ext cx="5737746" cy="338554"/>
            </a:xfrm>
            <a:prstGeom prst="rect">
              <a:avLst/>
            </a:prstGeom>
            <a:noFill/>
          </p:spPr>
          <p:txBody>
            <a:bodyPr wrap="square">
              <a:spAutoFit/>
            </a:bodyPr>
            <a:lstStyle/>
            <a:p>
              <a:pPr algn="ctr"/>
              <a:r>
                <a:rPr lang="en-CA" sz="1600" b="1" i="0" u="none" strike="noStrike" dirty="0">
                  <a:solidFill>
                    <a:schemeClr val="bg1"/>
                  </a:solidFill>
                  <a:effectLst/>
                  <a:hlinkClick r:id="rId4" tooltip="w:en:David Shankbone">
                    <a:extLst>
                      <a:ext uri="{A12FA001-AC4F-418D-AE19-62706E023703}">
                        <ahyp:hlinkClr xmlns:ahyp="http://schemas.microsoft.com/office/drawing/2018/hyperlinkcolor" val="tx"/>
                      </a:ext>
                    </a:extLst>
                  </a:hlinkClick>
                </a:rPr>
                <a:t>Photo By David </a:t>
              </a:r>
              <a:r>
                <a:rPr lang="en-CA" sz="1600" b="1" i="0" u="none" strike="noStrike" dirty="0" err="1">
                  <a:solidFill>
                    <a:schemeClr val="bg1"/>
                  </a:solidFill>
                  <a:effectLst/>
                  <a:hlinkClick r:id="rId4" tooltip="w:en:David Shankbone">
                    <a:extLst>
                      <a:ext uri="{A12FA001-AC4F-418D-AE19-62706E023703}">
                        <ahyp:hlinkClr xmlns:ahyp="http://schemas.microsoft.com/office/drawing/2018/hyperlinkcolor" val="tx"/>
                      </a:ext>
                    </a:extLst>
                  </a:hlinkClick>
                </a:rPr>
                <a:t>Shankbone</a:t>
              </a:r>
              <a:r>
                <a:rPr lang="en-CA" sz="1600" b="1" i="0" dirty="0">
                  <a:solidFill>
                    <a:schemeClr val="bg1"/>
                  </a:solidFill>
                  <a:effectLst/>
                </a:rPr>
                <a:t> Public Domain </a:t>
              </a:r>
              <a:r>
                <a:rPr lang="en-US" sz="1600" b="1" i="0" u="none" strike="noStrike" dirty="0">
                  <a:solidFill>
                    <a:schemeClr val="bg1"/>
                  </a:solidFill>
                  <a:effectLst/>
                  <a:hlinkClick r:id="rId5">
                    <a:extLst>
                      <a:ext uri="{A12FA001-AC4F-418D-AE19-62706E023703}">
                        <ahyp:hlinkClr xmlns:ahyp="http://schemas.microsoft.com/office/drawing/2018/hyperlinkcolor" val="tx"/>
                      </a:ext>
                    </a:extLst>
                  </a:hlinkClick>
                </a:rPr>
                <a:t>CC BY 3.0</a:t>
              </a:r>
              <a:endParaRPr lang="en-US" sz="1600" b="1" i="0" dirty="0">
                <a:solidFill>
                  <a:schemeClr val="bg1"/>
                </a:solidFill>
                <a:effectLs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17C4D-2C09-450C-AA83-669273A0B969}"/>
              </a:ext>
            </a:extLst>
          </p:cNvPr>
          <p:cNvGrpSpPr/>
          <p:nvPr/>
        </p:nvGrpSpPr>
        <p:grpSpPr>
          <a:xfrm>
            <a:off x="-1" y="-7937"/>
            <a:ext cx="12192001" cy="6858000"/>
            <a:chOff x="-1" y="-7937"/>
            <a:chExt cx="12192001" cy="6858000"/>
          </a:xfrm>
        </p:grpSpPr>
        <p:pic>
          <p:nvPicPr>
            <p:cNvPr id="10" name="Picture 2" descr="Pencil marking the task Free Photo">
              <a:extLst>
                <a:ext uri="{FF2B5EF4-FFF2-40B4-BE49-F238E27FC236}">
                  <a16:creationId xmlns:a16="http://schemas.microsoft.com/office/drawing/2014/main" id="{E17AF1F8-A781-4C7A-87C1-3B853B6392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290"/>
            <a:stretch/>
          </p:blipFill>
          <p:spPr bwMode="auto">
            <a:xfrm>
              <a:off x="6050167" y="-7937"/>
              <a:ext cx="6130722" cy="684212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DC10D9A-D4B9-4D9D-9E49-F7F81B1EF6E4}"/>
                </a:ext>
              </a:extLst>
            </p:cNvPr>
            <p:cNvGrpSpPr/>
            <p:nvPr/>
          </p:nvGrpSpPr>
          <p:grpSpPr>
            <a:xfrm>
              <a:off x="-1" y="-7937"/>
              <a:ext cx="12192001" cy="6858000"/>
              <a:chOff x="-1" y="-7937"/>
              <a:chExt cx="12192001" cy="6858000"/>
            </a:xfrm>
          </p:grpSpPr>
          <p:sp>
            <p:nvSpPr>
              <p:cNvPr id="12" name="Rectangle 11">
                <a:extLst>
                  <a:ext uri="{FF2B5EF4-FFF2-40B4-BE49-F238E27FC236}">
                    <a16:creationId xmlns:a16="http://schemas.microsoft.com/office/drawing/2014/main" id="{5C472650-3013-44D7-A2CB-F445C81A071E}"/>
                  </a:ext>
                </a:extLst>
              </p:cNvPr>
              <p:cNvSpPr/>
              <p:nvPr/>
            </p:nvSpPr>
            <p:spPr>
              <a:xfrm>
                <a:off x="-1" y="-7937"/>
                <a:ext cx="1051560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hlinkClick r:id="rId4"/>
                <a:extLst>
                  <a:ext uri="{FF2B5EF4-FFF2-40B4-BE49-F238E27FC236}">
                    <a16:creationId xmlns:a16="http://schemas.microsoft.com/office/drawing/2014/main" id="{567EA809-F576-4534-A6D7-0A594E01ADAB}"/>
                  </a:ext>
                </a:extLst>
              </p:cNvPr>
              <p:cNvSpPr txBox="1"/>
              <p:nvPr/>
            </p:nvSpPr>
            <p:spPr>
              <a:xfrm>
                <a:off x="6058054" y="6310352"/>
                <a:ext cx="6133946" cy="369332"/>
              </a:xfrm>
              <a:prstGeom prst="rect">
                <a:avLst/>
              </a:prstGeom>
              <a:noFill/>
            </p:spPr>
            <p:txBody>
              <a:bodyPr wrap="square">
                <a:spAutoFit/>
              </a:bodyPr>
              <a:lstStyle/>
              <a:p>
                <a:pPr algn="ctr"/>
                <a:r>
                  <a:rPr lang="en-CA" dirty="0"/>
                  <a:t>Check 3d by d3images - freepik.com</a:t>
                </a:r>
              </a:p>
            </p:txBody>
          </p:sp>
        </p:grpSp>
      </p:grpSp>
      <p:sp>
        <p:nvSpPr>
          <p:cNvPr id="6" name="Rectangle 5">
            <a:extLst>
              <a:ext uri="{FF2B5EF4-FFF2-40B4-BE49-F238E27FC236}">
                <a16:creationId xmlns:a16="http://schemas.microsoft.com/office/drawing/2014/main" id="{D7B74275-7CBF-430B-8A98-39ADA2C6304D}"/>
              </a:ext>
            </a:extLst>
          </p:cNvPr>
          <p:cNvSpPr/>
          <p:nvPr/>
        </p:nvSpPr>
        <p:spPr>
          <a:xfrm>
            <a:off x="0" y="-7937"/>
            <a:ext cx="7734300" cy="6858000"/>
          </a:xfrm>
          <a:prstGeom prst="rect">
            <a:avLst/>
          </a:prstGeom>
          <a:gradFill>
            <a:gsLst>
              <a:gs pos="69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AGENDA</a:t>
            </a:r>
          </a:p>
        </p:txBody>
      </p:sp>
      <p:sp>
        <p:nvSpPr>
          <p:cNvPr id="8" name="Content Placeholder 2">
            <a:extLst>
              <a:ext uri="{FF2B5EF4-FFF2-40B4-BE49-F238E27FC236}">
                <a16:creationId xmlns:a16="http://schemas.microsoft.com/office/drawing/2014/main" id="{31A33B38-B570-4566-A765-A50F4880BDF9}"/>
              </a:ext>
            </a:extLst>
          </p:cNvPr>
          <p:cNvSpPr txBox="1">
            <a:spLocks/>
          </p:cNvSpPr>
          <p:nvPr/>
        </p:nvSpPr>
        <p:spPr>
          <a:xfrm>
            <a:off x="333656" y="1557338"/>
            <a:ext cx="3781144" cy="47701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What is Social Action </a:t>
            </a:r>
          </a:p>
          <a:p>
            <a:r>
              <a:rPr lang="en-US" sz="1800" b="1" dirty="0"/>
              <a:t>Activists </a:t>
            </a:r>
          </a:p>
          <a:p>
            <a:r>
              <a:rPr lang="en-US" sz="1800" b="1" dirty="0"/>
              <a:t>Getting Involved </a:t>
            </a:r>
          </a:p>
          <a:p>
            <a:r>
              <a:rPr lang="en-US" altLang="en-US" sz="1800" b="1" dirty="0"/>
              <a:t>Thinking Critically About Social Action</a:t>
            </a:r>
          </a:p>
          <a:p>
            <a:r>
              <a:rPr lang="en-US" altLang="en-US" sz="1800" b="1" dirty="0"/>
              <a:t>Models of Social Action</a:t>
            </a:r>
          </a:p>
          <a:p>
            <a:r>
              <a:rPr lang="en-US" altLang="en-US" sz="1800" b="1" dirty="0"/>
              <a:t>Social Aid or Financial Gain</a:t>
            </a:r>
          </a:p>
          <a:p>
            <a:r>
              <a:rPr lang="en-US" altLang="en-US" sz="1800" b="1" dirty="0"/>
              <a:t>Critical Thinking about Big Aid</a:t>
            </a:r>
          </a:p>
          <a:p>
            <a:r>
              <a:rPr lang="en-US" altLang="en-US" sz="1800" b="1" dirty="0"/>
              <a:t>Social Action from the Bottom Up</a:t>
            </a:r>
          </a:p>
          <a:p>
            <a:r>
              <a:rPr lang="en-CA" altLang="en-US" sz="1800" b="1" dirty="0"/>
              <a:t>Grassroots Activism</a:t>
            </a:r>
            <a:endParaRPr lang="en-US" sz="1800" b="1" dirty="0"/>
          </a:p>
        </p:txBody>
      </p:sp>
      <p:sp>
        <p:nvSpPr>
          <p:cNvPr id="9" name="Content Placeholder 2">
            <a:extLst>
              <a:ext uri="{FF2B5EF4-FFF2-40B4-BE49-F238E27FC236}">
                <a16:creationId xmlns:a16="http://schemas.microsoft.com/office/drawing/2014/main" id="{646D96A8-DBB4-4FFF-9131-376D909B8C3C}"/>
              </a:ext>
            </a:extLst>
          </p:cNvPr>
          <p:cNvSpPr txBox="1">
            <a:spLocks/>
          </p:cNvSpPr>
          <p:nvPr/>
        </p:nvSpPr>
        <p:spPr>
          <a:xfrm>
            <a:off x="4114800" y="1679575"/>
            <a:ext cx="3362044" cy="3621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Online Activism</a:t>
            </a:r>
          </a:p>
          <a:p>
            <a:r>
              <a:rPr lang="en-CA" altLang="en-US" sz="1800" b="1" dirty="0"/>
              <a:t>Social Entrepreneurship</a:t>
            </a:r>
          </a:p>
          <a:p>
            <a:r>
              <a:rPr lang="en-CA" altLang="en-US" sz="1800" b="1" dirty="0"/>
              <a:t>Social Impact</a:t>
            </a:r>
          </a:p>
          <a:p>
            <a:r>
              <a:rPr lang="en-US" altLang="en-US" sz="1800" b="1" dirty="0"/>
              <a:t>Social Movements</a:t>
            </a:r>
          </a:p>
          <a:p>
            <a:r>
              <a:rPr lang="en-US" altLang="en-US" sz="1800" b="1" dirty="0"/>
              <a:t>Types of Social Movements</a:t>
            </a:r>
          </a:p>
          <a:p>
            <a:r>
              <a:rPr lang="en-US" altLang="en-US" sz="1800" b="1" dirty="0"/>
              <a:t>Social Justice and Charity</a:t>
            </a:r>
          </a:p>
          <a:p>
            <a:r>
              <a:rPr lang="en-US" altLang="en-US" sz="1800" b="1" dirty="0"/>
              <a:t>Activism, Allyship, &amp; Advocacy</a:t>
            </a:r>
          </a:p>
          <a:p>
            <a:r>
              <a:rPr lang="en-US" sz="1800" b="1" dirty="0"/>
              <a:t>Backlash</a:t>
            </a:r>
          </a:p>
          <a:p>
            <a:r>
              <a:rPr lang="en-US" sz="1800" b="1" dirty="0"/>
              <a:t>Questions </a:t>
            </a:r>
          </a:p>
        </p:txBody>
      </p:sp>
    </p:spTree>
    <p:extLst>
      <p:ext uri="{BB962C8B-B14F-4D97-AF65-F5344CB8AC3E}">
        <p14:creationId xmlns:p14="http://schemas.microsoft.com/office/powerpoint/2010/main" val="378852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Occupy Wall Street: the story behind seven months of protest">
            <a:hlinkClick r:id="" action="ppaction://media"/>
            <a:extLst>
              <a:ext uri="{FF2B5EF4-FFF2-40B4-BE49-F238E27FC236}">
                <a16:creationId xmlns:a16="http://schemas.microsoft.com/office/drawing/2014/main" id="{077B309B-3328-4D3F-ACD8-1F0D8AA3D0A5}"/>
              </a:ext>
            </a:extLst>
          </p:cNvPr>
          <p:cNvPicPr>
            <a:picLocks noRot="1" noChangeAspect="1"/>
          </p:cNvPicPr>
          <p:nvPr>
            <a:videoFile r:link="rId1"/>
          </p:nvPr>
        </p:nvPicPr>
        <p:blipFill>
          <a:blip r:embed="rId4"/>
          <a:stretch>
            <a:fillRect/>
          </a:stretch>
        </p:blipFill>
        <p:spPr>
          <a:xfrm>
            <a:off x="0" y="-15240"/>
            <a:ext cx="12192000" cy="6873240"/>
          </a:xfrm>
          <a:prstGeom prst="rect">
            <a:avLst/>
          </a:prstGeom>
        </p:spPr>
      </p:pic>
      <p:pic>
        <p:nvPicPr>
          <p:cNvPr id="1026" name="Picture 2">
            <a:hlinkClick r:id="rId5"/>
            <a:extLst>
              <a:ext uri="{FF2B5EF4-FFF2-40B4-BE49-F238E27FC236}">
                <a16:creationId xmlns:a16="http://schemas.microsoft.com/office/drawing/2014/main" id="{91B1B717-54EF-4A63-B108-3BFCD2BCFF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3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886D32D-414B-4B25-A5BE-25335391E2EE}"/>
              </a:ext>
            </a:extLst>
          </p:cNvPr>
          <p:cNvSpPr>
            <a:spLocks noGrp="1"/>
          </p:cNvSpPr>
          <p:nvPr>
            <p:ph type="title"/>
          </p:nvPr>
        </p:nvSpPr>
        <p:spPr>
          <a:xfrm>
            <a:off x="376186" y="239996"/>
            <a:ext cx="11804701" cy="1317342"/>
          </a:xfrm>
        </p:spPr>
        <p:txBody>
          <a:bodyPr>
            <a:normAutofit/>
          </a:bodyPr>
          <a:lstStyle/>
          <a:p>
            <a:pPr eaLnBrk="1" hangingPunct="1"/>
            <a:r>
              <a:rPr lang="en-CA" altLang="en-US" sz="7200" dirty="0"/>
              <a:t>Grassroots Activism</a:t>
            </a:r>
            <a:endParaRPr lang="en-CA" altLang="en-US" sz="7200" dirty="0">
              <a:solidFill>
                <a:schemeClr val="tx1">
                  <a:lumMod val="50000"/>
                  <a:lumOff val="50000"/>
                </a:schemeClr>
              </a:solidFill>
            </a:endParaRPr>
          </a:p>
        </p:txBody>
      </p:sp>
      <p:sp>
        <p:nvSpPr>
          <p:cNvPr id="14339" name="Content Placeholder 2">
            <a:extLst>
              <a:ext uri="{FF2B5EF4-FFF2-40B4-BE49-F238E27FC236}">
                <a16:creationId xmlns:a16="http://schemas.microsoft.com/office/drawing/2014/main" id="{A4FCDEEE-1EA0-44F5-882A-78684233D83C}"/>
              </a:ext>
            </a:extLst>
          </p:cNvPr>
          <p:cNvSpPr>
            <a:spLocks noGrp="1"/>
          </p:cNvSpPr>
          <p:nvPr>
            <p:ph idx="1"/>
          </p:nvPr>
        </p:nvSpPr>
        <p:spPr>
          <a:xfrm>
            <a:off x="676276" y="1950500"/>
            <a:ext cx="4839153" cy="4899563"/>
          </a:xfrm>
        </p:spPr>
        <p:txBody>
          <a:bodyPr>
            <a:normAutofit/>
          </a:bodyPr>
          <a:lstStyle/>
          <a:p>
            <a:pPr eaLnBrk="1" hangingPunct="1">
              <a:lnSpc>
                <a:spcPct val="80000"/>
              </a:lnSpc>
            </a:pPr>
            <a:r>
              <a:rPr lang="en-CA" altLang="en-US" sz="2200" dirty="0"/>
              <a:t>The most significant challenge faced by grassroots initiatives such as Occupy Wall Street is how to engage with the structures that produce the original problems.</a:t>
            </a:r>
          </a:p>
          <a:p>
            <a:pPr eaLnBrk="1" hangingPunct="1">
              <a:lnSpc>
                <a:spcPct val="80000"/>
              </a:lnSpc>
            </a:pPr>
            <a:r>
              <a:rPr lang="en-CA" altLang="en-US" sz="2200" dirty="0"/>
              <a:t>The constant pressure to compromise, conform, or give up makes grassroots organizing for social change an objective that is difficult to achieve.</a:t>
            </a:r>
          </a:p>
          <a:p>
            <a:pPr eaLnBrk="1" hangingPunct="1">
              <a:lnSpc>
                <a:spcPct val="80000"/>
              </a:lnSpc>
            </a:pPr>
            <a:r>
              <a:rPr lang="en-CA" altLang="en-US" sz="2200" dirty="0"/>
              <a:t>Grassroots activism also often involves a tremendous investment of time, energy, and resources. Those involved are rarely compensated financially.</a:t>
            </a:r>
          </a:p>
          <a:p>
            <a:pPr eaLnBrk="1" hangingPunct="1">
              <a:lnSpc>
                <a:spcPct val="80000"/>
              </a:lnSpc>
            </a:pPr>
            <a:r>
              <a:rPr lang="en-CA" altLang="en-US" sz="2200" dirty="0"/>
              <a:t>Seemingly simple things like putting up posters or organizing rallies require effort and commitment.</a:t>
            </a:r>
          </a:p>
        </p:txBody>
      </p:sp>
      <p:sp>
        <p:nvSpPr>
          <p:cNvPr id="7" name="Title 1">
            <a:extLst>
              <a:ext uri="{FF2B5EF4-FFF2-40B4-BE49-F238E27FC236}">
                <a16:creationId xmlns:a16="http://schemas.microsoft.com/office/drawing/2014/main" id="{CB2706B1-FC35-4A33-B53D-B7E40181514C}"/>
              </a:ext>
            </a:extLst>
          </p:cNvPr>
          <p:cNvSpPr txBox="1">
            <a:spLocks/>
          </p:cNvSpPr>
          <p:nvPr/>
        </p:nvSpPr>
        <p:spPr>
          <a:xfrm>
            <a:off x="442713" y="1218803"/>
            <a:ext cx="5835823" cy="6770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r>
              <a:rPr lang="en-CA" altLang="en-US" sz="3600" dirty="0">
                <a:solidFill>
                  <a:schemeClr val="tx1">
                    <a:lumMod val="50000"/>
                    <a:lumOff val="50000"/>
                  </a:schemeClr>
                </a:solidFill>
              </a:rPr>
              <a:t>-Obstacles &amp; Challenges</a:t>
            </a:r>
          </a:p>
        </p:txBody>
      </p:sp>
      <p:grpSp>
        <p:nvGrpSpPr>
          <p:cNvPr id="2" name="Group 1">
            <a:extLst>
              <a:ext uri="{FF2B5EF4-FFF2-40B4-BE49-F238E27FC236}">
                <a16:creationId xmlns:a16="http://schemas.microsoft.com/office/drawing/2014/main" id="{8DB30796-A97C-48DE-8707-C54581ECE275}"/>
              </a:ext>
            </a:extLst>
          </p:cNvPr>
          <p:cNvGrpSpPr/>
          <p:nvPr/>
        </p:nvGrpSpPr>
        <p:grpSpPr>
          <a:xfrm>
            <a:off x="6340547" y="0"/>
            <a:ext cx="5851453" cy="7011166"/>
            <a:chOff x="6340547" y="0"/>
            <a:chExt cx="5851453" cy="7011166"/>
          </a:xfrm>
        </p:grpSpPr>
        <p:pic>
          <p:nvPicPr>
            <p:cNvPr id="3" name="Picture 2" descr="A person holding a sign&#10;&#10;Description automatically generated">
              <a:extLst>
                <a:ext uri="{FF2B5EF4-FFF2-40B4-BE49-F238E27FC236}">
                  <a16:creationId xmlns:a16="http://schemas.microsoft.com/office/drawing/2014/main" id="{1A7C4A2E-08C1-45B8-80FC-25BE4D94EE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13" b="20199"/>
            <a:stretch/>
          </p:blipFill>
          <p:spPr>
            <a:xfrm>
              <a:off x="6356178" y="0"/>
              <a:ext cx="5835822" cy="6858000"/>
            </a:xfrm>
            <a:prstGeom prst="rect">
              <a:avLst/>
            </a:prstGeom>
          </p:spPr>
        </p:pic>
        <p:sp>
          <p:nvSpPr>
            <p:cNvPr id="9" name="Rectangle 8">
              <a:extLst>
                <a:ext uri="{FF2B5EF4-FFF2-40B4-BE49-F238E27FC236}">
                  <a16:creationId xmlns:a16="http://schemas.microsoft.com/office/drawing/2014/main" id="{E6502CEF-7736-47E4-8545-02DA5FFA6AC9}"/>
                </a:ext>
              </a:extLst>
            </p:cNvPr>
            <p:cNvSpPr/>
            <p:nvPr/>
          </p:nvSpPr>
          <p:spPr>
            <a:xfrm>
              <a:off x="6340547" y="5685603"/>
              <a:ext cx="5851453" cy="132556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hlinkClick r:id="rId4"/>
              <a:extLst>
                <a:ext uri="{FF2B5EF4-FFF2-40B4-BE49-F238E27FC236}">
                  <a16:creationId xmlns:a16="http://schemas.microsoft.com/office/drawing/2014/main" id="{9CE79AF4-9AED-40BF-8D4E-5E9B85902D43}"/>
                </a:ext>
              </a:extLst>
            </p:cNvPr>
            <p:cNvSpPr txBox="1"/>
            <p:nvPr/>
          </p:nvSpPr>
          <p:spPr>
            <a:xfrm>
              <a:off x="6923421" y="6279450"/>
              <a:ext cx="4572000" cy="338554"/>
            </a:xfrm>
            <a:prstGeom prst="rect">
              <a:avLst/>
            </a:prstGeom>
            <a:noFill/>
          </p:spPr>
          <p:txBody>
            <a:bodyPr wrap="square">
              <a:spAutoFit/>
            </a:bodyPr>
            <a:lstStyle/>
            <a:p>
              <a:pPr algn="ctr"/>
              <a:r>
                <a:rPr lang="en-US" sz="1600" b="1" i="0" dirty="0">
                  <a:solidFill>
                    <a:schemeClr val="bg1"/>
                  </a:solidFill>
                  <a:effectLst/>
                  <a:hlinkClick r:id="rId5">
                    <a:extLst>
                      <a:ext uri="{A12FA001-AC4F-418D-AE19-62706E023703}">
                        <ahyp:hlinkClr xmlns:ahyp="http://schemas.microsoft.com/office/drawing/2018/hyperlinkcolor" val="tx"/>
                      </a:ext>
                    </a:extLst>
                  </a:hlinkClick>
                </a:rPr>
                <a:t>Photo by PNW Production  - Pexels.com</a:t>
              </a:r>
              <a:endParaRPr lang="en-CA" sz="1600" b="1" dirty="0">
                <a:solidFill>
                  <a:schemeClr val="bg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B77980B-13BE-4D93-9F82-34DCC6DFA157}"/>
              </a:ext>
            </a:extLst>
          </p:cNvPr>
          <p:cNvSpPr>
            <a:spLocks noGrp="1"/>
          </p:cNvSpPr>
          <p:nvPr>
            <p:ph type="title"/>
          </p:nvPr>
        </p:nvSpPr>
        <p:spPr/>
        <p:txBody>
          <a:bodyPr/>
          <a:lstStyle/>
          <a:p>
            <a:pPr eaLnBrk="1" hangingPunct="1"/>
            <a:r>
              <a:rPr lang="en-US" altLang="en-US"/>
              <a:t>Online Activism</a:t>
            </a:r>
          </a:p>
        </p:txBody>
      </p:sp>
      <p:sp>
        <p:nvSpPr>
          <p:cNvPr id="15363" name="Content Placeholder 2">
            <a:extLst>
              <a:ext uri="{FF2B5EF4-FFF2-40B4-BE49-F238E27FC236}">
                <a16:creationId xmlns:a16="http://schemas.microsoft.com/office/drawing/2014/main" id="{D5AF96C7-13FF-4A96-8A30-5D7C959EF274}"/>
              </a:ext>
            </a:extLst>
          </p:cNvPr>
          <p:cNvSpPr>
            <a:spLocks noGrp="1"/>
          </p:cNvSpPr>
          <p:nvPr>
            <p:ph idx="1"/>
          </p:nvPr>
        </p:nvSpPr>
        <p:spPr>
          <a:xfrm>
            <a:off x="6516913" y="1557338"/>
            <a:ext cx="5094515" cy="4751841"/>
          </a:xfrm>
        </p:spPr>
        <p:txBody>
          <a:bodyPr>
            <a:normAutofit/>
          </a:bodyPr>
          <a:lstStyle/>
          <a:p>
            <a:pPr eaLnBrk="1" hangingPunct="1">
              <a:lnSpc>
                <a:spcPct val="70000"/>
              </a:lnSpc>
            </a:pPr>
            <a:r>
              <a:rPr lang="en-US" altLang="en-US" sz="2200" b="1" dirty="0"/>
              <a:t>Online activism </a:t>
            </a:r>
            <a:r>
              <a:rPr lang="en-US" altLang="en-US" sz="2200" dirty="0"/>
              <a:t>is an increasingly powerful tool for raising awareness of issues and organizing people around the world to work towards social change.</a:t>
            </a:r>
          </a:p>
          <a:p>
            <a:pPr eaLnBrk="1" hangingPunct="1">
              <a:lnSpc>
                <a:spcPct val="70000"/>
              </a:lnSpc>
            </a:pPr>
            <a:r>
              <a:rPr lang="en-US" altLang="en-US" sz="2200" b="1" dirty="0"/>
              <a:t>Online activism </a:t>
            </a:r>
            <a:r>
              <a:rPr lang="en-US" altLang="en-US" sz="2200" dirty="0"/>
              <a:t>– and social networking: </a:t>
            </a:r>
            <a:br>
              <a:rPr lang="en-US" altLang="en-US" sz="2200" dirty="0"/>
            </a:br>
            <a:r>
              <a:rPr lang="en-US" altLang="en-US" sz="2200" dirty="0"/>
              <a:t>Offer many advantages…  It can reach millions of people instantly and bring together individuals and organizations separated by time and distance.</a:t>
            </a:r>
          </a:p>
          <a:p>
            <a:pPr eaLnBrk="1" hangingPunct="1">
              <a:lnSpc>
                <a:spcPct val="70000"/>
              </a:lnSpc>
            </a:pPr>
            <a:r>
              <a:rPr lang="en-US" altLang="en-US" sz="2200" dirty="0"/>
              <a:t>Many grassroots organizations use the internet to organize and bring attention to their cause.</a:t>
            </a:r>
          </a:p>
          <a:p>
            <a:pPr eaLnBrk="1" hangingPunct="1">
              <a:lnSpc>
                <a:spcPct val="70000"/>
              </a:lnSpc>
            </a:pPr>
            <a:r>
              <a:rPr lang="en-US" altLang="en-US" sz="2200" dirty="0"/>
              <a:t>But </a:t>
            </a:r>
            <a:r>
              <a:rPr lang="en-US" altLang="en-US" sz="2200" b="1" dirty="0"/>
              <a:t>online activism </a:t>
            </a:r>
            <a:r>
              <a:rPr lang="en-US" altLang="en-US" sz="2200" dirty="0"/>
              <a:t>can also become slacktivism. Critics point out that it can become the easy option requiring little commitment and participation. It can make people feel good rather than actually changing the status quo.</a:t>
            </a:r>
          </a:p>
        </p:txBody>
      </p:sp>
      <p:grpSp>
        <p:nvGrpSpPr>
          <p:cNvPr id="3" name="Group 2">
            <a:extLst>
              <a:ext uri="{FF2B5EF4-FFF2-40B4-BE49-F238E27FC236}">
                <a16:creationId xmlns:a16="http://schemas.microsoft.com/office/drawing/2014/main" id="{4F22BD04-A7B3-41D2-9A5F-68D3A2E54396}"/>
              </a:ext>
            </a:extLst>
          </p:cNvPr>
          <p:cNvGrpSpPr/>
          <p:nvPr/>
        </p:nvGrpSpPr>
        <p:grpSpPr>
          <a:xfrm>
            <a:off x="391888" y="1542244"/>
            <a:ext cx="5094515" cy="5038757"/>
            <a:chOff x="391888" y="1542244"/>
            <a:chExt cx="5094515" cy="5038757"/>
          </a:xfrm>
        </p:grpSpPr>
        <p:pic>
          <p:nvPicPr>
            <p:cNvPr id="12290" name="Picture 2" descr="Online activism abstract concept  illustration. internet activism, digital communication, social media posting, information delivery, target audience, hashtag marketing . Free Vector">
              <a:extLst>
                <a:ext uri="{FF2B5EF4-FFF2-40B4-BE49-F238E27FC236}">
                  <a16:creationId xmlns:a16="http://schemas.microsoft.com/office/drawing/2014/main" id="{42509355-D005-495F-855A-B8508DF67E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6" t="9379" r="9933" b="9514"/>
            <a:stretch/>
          </p:blipFill>
          <p:spPr bwMode="auto">
            <a:xfrm flipH="1">
              <a:off x="580572" y="1542244"/>
              <a:ext cx="4905831" cy="47669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BB056B37-0D0D-47F7-9E28-F80055D78BE3}"/>
                </a:ext>
              </a:extLst>
            </p:cNvPr>
            <p:cNvSpPr txBox="1"/>
            <p:nvPr/>
          </p:nvSpPr>
          <p:spPr>
            <a:xfrm>
              <a:off x="391888" y="6211669"/>
              <a:ext cx="5094515" cy="369332"/>
            </a:xfrm>
            <a:prstGeom prst="rect">
              <a:avLst/>
            </a:prstGeom>
            <a:noFill/>
          </p:spPr>
          <p:txBody>
            <a:bodyPr wrap="square">
              <a:spAutoFit/>
            </a:bodyPr>
            <a:lstStyle/>
            <a:p>
              <a:pPr algn="ctr"/>
              <a:r>
                <a:rPr lang="en-CA" b="1" dirty="0"/>
                <a:t>Image by </a:t>
              </a:r>
              <a:r>
                <a:rPr lang="en-CA" b="1" dirty="0" err="1"/>
                <a:t>vectorjuice</a:t>
              </a:r>
              <a:r>
                <a:rPr lang="en-CA" b="1" dirty="0"/>
                <a:t> - freepik.com</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4554764-A8F1-4E7C-8DB3-60D0FF28354F}"/>
              </a:ext>
            </a:extLst>
          </p:cNvPr>
          <p:cNvSpPr>
            <a:spLocks noGrp="1"/>
          </p:cNvSpPr>
          <p:nvPr>
            <p:ph type="title"/>
          </p:nvPr>
        </p:nvSpPr>
        <p:spPr>
          <a:xfrm>
            <a:off x="376186" y="239996"/>
            <a:ext cx="11815813" cy="1325563"/>
          </a:xfrm>
        </p:spPr>
        <p:txBody>
          <a:bodyPr>
            <a:normAutofit fontScale="90000"/>
          </a:bodyPr>
          <a:lstStyle/>
          <a:p>
            <a:pPr eaLnBrk="1" hangingPunct="1"/>
            <a:r>
              <a:rPr lang="en-CA" altLang="en-US" dirty="0"/>
              <a:t>Social Entrepreneurship – “</a:t>
            </a:r>
            <a:r>
              <a:rPr lang="en-CA" altLang="en-US" dirty="0">
                <a:solidFill>
                  <a:srgbClr val="00B050"/>
                </a:solidFill>
              </a:rPr>
              <a:t>Good</a:t>
            </a:r>
            <a:r>
              <a:rPr lang="en-CA" altLang="en-US" dirty="0"/>
              <a:t>” Profit?</a:t>
            </a:r>
          </a:p>
        </p:txBody>
      </p:sp>
      <p:sp>
        <p:nvSpPr>
          <p:cNvPr id="16387" name="Content Placeholder 2">
            <a:extLst>
              <a:ext uri="{FF2B5EF4-FFF2-40B4-BE49-F238E27FC236}">
                <a16:creationId xmlns:a16="http://schemas.microsoft.com/office/drawing/2014/main" id="{0871C5A5-F945-4383-910F-30C980F3A27F}"/>
              </a:ext>
            </a:extLst>
          </p:cNvPr>
          <p:cNvSpPr>
            <a:spLocks noGrp="1"/>
          </p:cNvSpPr>
          <p:nvPr>
            <p:ph idx="1"/>
          </p:nvPr>
        </p:nvSpPr>
        <p:spPr>
          <a:xfrm>
            <a:off x="376186" y="1825624"/>
            <a:ext cx="4903489" cy="4183290"/>
          </a:xfrm>
        </p:spPr>
        <p:txBody>
          <a:bodyPr>
            <a:normAutofit/>
          </a:bodyPr>
          <a:lstStyle/>
          <a:p>
            <a:pPr eaLnBrk="1" hangingPunct="1"/>
            <a:r>
              <a:rPr lang="en-CA" altLang="en-US" sz="2200" dirty="0"/>
              <a:t>Social Entrepreneurship: Business for both profit and social good.</a:t>
            </a:r>
          </a:p>
          <a:p>
            <a:pPr eaLnBrk="1" hangingPunct="1"/>
            <a:r>
              <a:rPr lang="en-CA" altLang="en-US" sz="2200" dirty="0"/>
              <a:t>TOMS shoes is an example of social entrepreneurship. For ever pair of shoes that you buy, TOMS donates a pair to a child in need.</a:t>
            </a:r>
          </a:p>
          <a:p>
            <a:pPr eaLnBrk="1" hangingPunct="1"/>
            <a:r>
              <a:rPr lang="en-CA" altLang="en-US" sz="2200" dirty="0"/>
              <a:t>The Body Shop appeals to consumers by insisting that it does not test its products on animals.</a:t>
            </a:r>
          </a:p>
          <a:p>
            <a:pPr eaLnBrk="1" hangingPunct="1"/>
            <a:r>
              <a:rPr lang="en-CA" altLang="en-US" sz="2200" dirty="0"/>
              <a:t>Fair Trade products commit to working with farmers and producers to ensure they are paid a fair wage.</a:t>
            </a:r>
          </a:p>
        </p:txBody>
      </p:sp>
      <p:grpSp>
        <p:nvGrpSpPr>
          <p:cNvPr id="3" name="Group 2">
            <a:extLst>
              <a:ext uri="{FF2B5EF4-FFF2-40B4-BE49-F238E27FC236}">
                <a16:creationId xmlns:a16="http://schemas.microsoft.com/office/drawing/2014/main" id="{BE83969E-B591-4FE9-A013-910F7806A7C8}"/>
              </a:ext>
            </a:extLst>
          </p:cNvPr>
          <p:cNvGrpSpPr/>
          <p:nvPr/>
        </p:nvGrpSpPr>
        <p:grpSpPr>
          <a:xfrm>
            <a:off x="5655860" y="1565559"/>
            <a:ext cx="6164665" cy="5403585"/>
            <a:chOff x="5655860" y="1565559"/>
            <a:chExt cx="6164665" cy="5403585"/>
          </a:xfrm>
        </p:grpSpPr>
        <p:pic>
          <p:nvPicPr>
            <p:cNvPr id="13314" name="Picture 2" descr="Creative businessmen with drawn bulbs Free Photo">
              <a:extLst>
                <a:ext uri="{FF2B5EF4-FFF2-40B4-BE49-F238E27FC236}">
                  <a16:creationId xmlns:a16="http://schemas.microsoft.com/office/drawing/2014/main" id="{926AFA32-8583-4D0A-BF76-1FE4E1AF5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7" r="12695"/>
            <a:stretch/>
          </p:blipFill>
          <p:spPr bwMode="auto">
            <a:xfrm>
              <a:off x="5655860" y="1565559"/>
              <a:ext cx="6159954" cy="5331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CA2BAA4-06CD-439C-BB42-CDCE71626545}"/>
                </a:ext>
              </a:extLst>
            </p:cNvPr>
            <p:cNvSpPr/>
            <p:nvPr/>
          </p:nvSpPr>
          <p:spPr>
            <a:xfrm>
              <a:off x="5655860" y="6105071"/>
              <a:ext cx="6159954" cy="8640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4A7D67C-C5BB-4033-A86B-00061425AA0D}"/>
                </a:ext>
              </a:extLst>
            </p:cNvPr>
            <p:cNvSpPr txBox="1"/>
            <p:nvPr/>
          </p:nvSpPr>
          <p:spPr>
            <a:xfrm>
              <a:off x="5724525" y="6448727"/>
              <a:ext cx="6096000" cy="338554"/>
            </a:xfrm>
            <a:prstGeom prst="rect">
              <a:avLst/>
            </a:prstGeom>
            <a:noFill/>
          </p:spPr>
          <p:txBody>
            <a:bodyPr wrap="square">
              <a:spAutoFit/>
            </a:bodyPr>
            <a:lstStyle/>
            <a:p>
              <a:pPr algn="ctr"/>
              <a:r>
                <a:rPr lang="en-CA" sz="1600" b="1" dirty="0">
                  <a:solidFill>
                    <a:schemeClr val="bg1"/>
                  </a:solidFill>
                </a:rPr>
                <a:t>Photo by </a:t>
              </a:r>
              <a:r>
                <a:rPr lang="en-CA" sz="1600" b="1" dirty="0" err="1">
                  <a:solidFill>
                    <a:schemeClr val="bg1"/>
                  </a:solidFill>
                </a:rPr>
                <a:t>creativeart</a:t>
              </a:r>
              <a:r>
                <a:rPr lang="en-CA" sz="1600" b="1" dirty="0">
                  <a:solidFill>
                    <a:schemeClr val="bg1"/>
                  </a:solidFill>
                </a:rPr>
                <a:t> - freepik.com</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81B1F22-034D-45F0-BC9A-3B6075F739D0}"/>
              </a:ext>
            </a:extLst>
          </p:cNvPr>
          <p:cNvSpPr>
            <a:spLocks noGrp="1"/>
          </p:cNvSpPr>
          <p:nvPr>
            <p:ph type="title"/>
          </p:nvPr>
        </p:nvSpPr>
        <p:spPr/>
        <p:txBody>
          <a:bodyPr/>
          <a:lstStyle/>
          <a:p>
            <a:pPr eaLnBrk="1" hangingPunct="1"/>
            <a:r>
              <a:rPr lang="en-CA" altLang="en-US" dirty="0"/>
              <a:t>SOCIAL IMPACT</a:t>
            </a:r>
          </a:p>
        </p:txBody>
      </p:sp>
      <p:sp>
        <p:nvSpPr>
          <p:cNvPr id="17411" name="Content Placeholder 2">
            <a:extLst>
              <a:ext uri="{FF2B5EF4-FFF2-40B4-BE49-F238E27FC236}">
                <a16:creationId xmlns:a16="http://schemas.microsoft.com/office/drawing/2014/main" id="{995691E0-348B-4D48-9C82-F58C64DAE606}"/>
              </a:ext>
            </a:extLst>
          </p:cNvPr>
          <p:cNvSpPr>
            <a:spLocks noGrp="1"/>
          </p:cNvSpPr>
          <p:nvPr>
            <p:ph idx="1"/>
          </p:nvPr>
        </p:nvSpPr>
        <p:spPr>
          <a:xfrm>
            <a:off x="6137104" y="1557338"/>
            <a:ext cx="5683421" cy="4792379"/>
          </a:xfrm>
        </p:spPr>
        <p:txBody>
          <a:bodyPr>
            <a:normAutofit fontScale="92500" lnSpcReduction="10000"/>
          </a:bodyPr>
          <a:lstStyle/>
          <a:p>
            <a:pPr eaLnBrk="1" hangingPunct="1">
              <a:lnSpc>
                <a:spcPct val="110000"/>
              </a:lnSpc>
              <a:spcBef>
                <a:spcPts val="0"/>
              </a:spcBef>
            </a:pPr>
            <a:r>
              <a:rPr lang="en-CA" altLang="en-US" sz="2000" dirty="0"/>
              <a:t>Many people have questioned whether corporations can truly act in the public interest.</a:t>
            </a:r>
          </a:p>
          <a:p>
            <a:pPr eaLnBrk="1" hangingPunct="1">
              <a:lnSpc>
                <a:spcPct val="110000"/>
              </a:lnSpc>
            </a:pPr>
            <a:r>
              <a:rPr lang="en-CA" altLang="en-US" sz="2000" dirty="0"/>
              <a:t>Critics of social entrepreneurship have raised three main concerns:</a:t>
            </a:r>
          </a:p>
          <a:p>
            <a:pPr marL="914400" lvl="1" indent="-457200" eaLnBrk="1" hangingPunct="1">
              <a:lnSpc>
                <a:spcPct val="110000"/>
              </a:lnSpc>
              <a:buFont typeface="+mj-lt"/>
              <a:buAutoNum type="arabicPeriod"/>
            </a:pPr>
            <a:r>
              <a:rPr lang="en-CA" altLang="en-US" sz="2000" dirty="0"/>
              <a:t>Corporations are concerned with profit over and above all else.</a:t>
            </a:r>
          </a:p>
          <a:p>
            <a:pPr marL="914400" lvl="1" indent="-457200" eaLnBrk="1" hangingPunct="1">
              <a:lnSpc>
                <a:spcPct val="110000"/>
              </a:lnSpc>
              <a:buFont typeface="+mj-lt"/>
              <a:buAutoNum type="arabicPeriod"/>
            </a:pPr>
            <a:r>
              <a:rPr lang="en-CA" altLang="en-US" sz="2000" dirty="0"/>
              <a:t>Companies have frequently failed to live up to their promises and social benefit of their practices is often found to be exaggerated.</a:t>
            </a:r>
          </a:p>
          <a:p>
            <a:pPr marL="914400" lvl="1" indent="-457200" eaLnBrk="1" hangingPunct="1">
              <a:lnSpc>
                <a:spcPct val="110000"/>
              </a:lnSpc>
              <a:buFont typeface="+mj-lt"/>
              <a:buAutoNum type="arabicPeriod"/>
            </a:pPr>
            <a:r>
              <a:rPr lang="en-CA" altLang="en-US" sz="2000" dirty="0"/>
              <a:t>Social entrepreneurship usually does not address the root causes of a problem.</a:t>
            </a:r>
          </a:p>
          <a:p>
            <a:pPr eaLnBrk="1" hangingPunct="1">
              <a:lnSpc>
                <a:spcPct val="110000"/>
              </a:lnSpc>
            </a:pPr>
            <a:r>
              <a:rPr lang="en-CA" altLang="en-US" sz="2000" dirty="0"/>
              <a:t>While TOMS gives children in need a pair of shoes, it does little to tackle the underlying issue of poverty.</a:t>
            </a:r>
          </a:p>
          <a:p>
            <a:pPr eaLnBrk="1" hangingPunct="1">
              <a:lnSpc>
                <a:spcPct val="110000"/>
              </a:lnSpc>
            </a:pPr>
            <a:r>
              <a:rPr lang="en-CA" altLang="en-US" sz="2000" dirty="0"/>
              <a:t>What do you think?</a:t>
            </a:r>
          </a:p>
        </p:txBody>
      </p:sp>
      <p:sp>
        <p:nvSpPr>
          <p:cNvPr id="6" name="TextBox 5">
            <a:extLst>
              <a:ext uri="{FF2B5EF4-FFF2-40B4-BE49-F238E27FC236}">
                <a16:creationId xmlns:a16="http://schemas.microsoft.com/office/drawing/2014/main" id="{8265E856-1EAB-417C-8124-96C2BE22E884}"/>
              </a:ext>
            </a:extLst>
          </p:cNvPr>
          <p:cNvSpPr txBox="1"/>
          <p:nvPr/>
        </p:nvSpPr>
        <p:spPr>
          <a:xfrm>
            <a:off x="6194793" y="6269638"/>
            <a:ext cx="5568042" cy="523220"/>
          </a:xfrm>
          <a:prstGeom prst="rect">
            <a:avLst/>
          </a:prstGeom>
          <a:noFill/>
        </p:spPr>
        <p:txBody>
          <a:bodyPr wrap="square">
            <a:spAutoFit/>
          </a:bodyPr>
          <a:lstStyle/>
          <a:p>
            <a:r>
              <a:rPr lang="en-CA" sz="1400" dirty="0">
                <a:solidFill>
                  <a:srgbClr val="00B050"/>
                </a:solidFill>
              </a:rPr>
              <a:t>https://yaleglobalhealthreview.com/2016/07/08/toms-impact-and-effectiveness-of-buy-one-give-one-model/</a:t>
            </a:r>
          </a:p>
        </p:txBody>
      </p:sp>
      <p:sp>
        <p:nvSpPr>
          <p:cNvPr id="7" name="TextBox 6">
            <a:hlinkClick r:id="rId3"/>
            <a:extLst>
              <a:ext uri="{FF2B5EF4-FFF2-40B4-BE49-F238E27FC236}">
                <a16:creationId xmlns:a16="http://schemas.microsoft.com/office/drawing/2014/main" id="{BF1171B5-6D6F-4E70-8DFA-995C8CC1D9E1}"/>
              </a:ext>
            </a:extLst>
          </p:cNvPr>
          <p:cNvSpPr txBox="1"/>
          <p:nvPr/>
        </p:nvSpPr>
        <p:spPr>
          <a:xfrm>
            <a:off x="256095" y="6190411"/>
            <a:ext cx="5683421" cy="369332"/>
          </a:xfrm>
          <a:prstGeom prst="rect">
            <a:avLst/>
          </a:prstGeom>
          <a:noFill/>
        </p:spPr>
        <p:txBody>
          <a:bodyPr wrap="square">
            <a:spAutoFit/>
          </a:bodyPr>
          <a:lstStyle/>
          <a:p>
            <a:pPr algn="ctr"/>
            <a:r>
              <a:rPr lang="en-US" b="1" i="0" u="sng" dirty="0">
                <a:effectLst/>
                <a:latin typeface="Calibri" panose="020F0502020204030204" pitchFamily="34" charset="0"/>
                <a:hlinkClick r:id="rId3">
                  <a:extLst>
                    <a:ext uri="{A12FA001-AC4F-418D-AE19-62706E023703}">
                      <ahyp:hlinkClr xmlns:ahyp="http://schemas.microsoft.com/office/drawing/2018/hyperlinkcolor" val="tx"/>
                    </a:ext>
                  </a:extLst>
                </a:hlinkClick>
              </a:rPr>
              <a:t>Photo</a:t>
            </a:r>
            <a:r>
              <a:rPr lang="en-US" b="1" i="0" dirty="0">
                <a:effectLst/>
                <a:latin typeface="Calibri" panose="020F0502020204030204" pitchFamily="34" charset="0"/>
              </a:rPr>
              <a:t> by </a:t>
            </a:r>
            <a:r>
              <a:rPr lang="en-US" b="1" i="0" u="sng" dirty="0">
                <a:effectLst/>
                <a:latin typeface="Calibri" panose="020F0502020204030204" pitchFamily="34" charset="0"/>
                <a:hlinkClick r:id="rId4">
                  <a:extLst>
                    <a:ext uri="{A12FA001-AC4F-418D-AE19-62706E023703}">
                      <ahyp:hlinkClr xmlns:ahyp="http://schemas.microsoft.com/office/drawing/2018/hyperlinkcolor" val="tx"/>
                    </a:ext>
                  </a:extLst>
                </a:hlinkClick>
              </a:rPr>
              <a:t>Josh </a:t>
            </a:r>
            <a:r>
              <a:rPr lang="en-US" b="1" i="0" u="sng" dirty="0" err="1">
                <a:effectLst/>
                <a:latin typeface="Calibri" panose="020F0502020204030204" pitchFamily="34" charset="0"/>
                <a:hlinkClick r:id="rId4">
                  <a:extLst>
                    <a:ext uri="{A12FA001-AC4F-418D-AE19-62706E023703}">
                      <ahyp:hlinkClr xmlns:ahyp="http://schemas.microsoft.com/office/drawing/2018/hyperlinkcolor" val="tx"/>
                    </a:ext>
                  </a:extLst>
                </a:hlinkClick>
              </a:rPr>
              <a:t>Willink</a:t>
            </a:r>
            <a:r>
              <a:rPr lang="en-US" b="1" i="0" dirty="0">
                <a:effectLst/>
                <a:latin typeface="Calibri" panose="020F0502020204030204" pitchFamily="34" charset="0"/>
              </a:rPr>
              <a:t> on </a:t>
            </a:r>
            <a:r>
              <a:rPr lang="en-US" b="1" i="0" u="sng" dirty="0" err="1">
                <a:effectLst/>
                <a:latin typeface="Calibri" panose="020F0502020204030204" pitchFamily="34" charset="0"/>
                <a:hlinkClick r:id="rId5">
                  <a:extLst>
                    <a:ext uri="{A12FA001-AC4F-418D-AE19-62706E023703}">
                      <ahyp:hlinkClr xmlns:ahyp="http://schemas.microsoft.com/office/drawing/2018/hyperlinkcolor" val="tx"/>
                    </a:ext>
                  </a:extLst>
                </a:hlinkClick>
              </a:rPr>
              <a:t>StockSnap</a:t>
            </a:r>
            <a:endParaRPr lang="en-CA" b="1" dirty="0"/>
          </a:p>
        </p:txBody>
      </p:sp>
      <p:pic>
        <p:nvPicPr>
          <p:cNvPr id="11266" name="Picture 2" descr="Free stock photo of shoes toms">
            <a:extLst>
              <a:ext uri="{FF2B5EF4-FFF2-40B4-BE49-F238E27FC236}">
                <a16:creationId xmlns:a16="http://schemas.microsoft.com/office/drawing/2014/main" id="{7DD32A6E-A90B-45CD-A4CC-18A4F144BE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36654" b="28355"/>
          <a:stretch/>
        </p:blipFill>
        <p:spPr bwMode="auto">
          <a:xfrm>
            <a:off x="256096" y="1561449"/>
            <a:ext cx="5683421" cy="4285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dam Ruins Everything - Why &quot;Buy One, Give One&quot; Companies Don't Help Anyone">
            <a:hlinkClick r:id="" action="ppaction://media"/>
            <a:extLst>
              <a:ext uri="{FF2B5EF4-FFF2-40B4-BE49-F238E27FC236}">
                <a16:creationId xmlns:a16="http://schemas.microsoft.com/office/drawing/2014/main" id="{1AE9590D-0C43-4F27-A472-55575E6BC45F}"/>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4100" name="Picture 4">
            <a:hlinkClick r:id="rId5"/>
            <a:extLst>
              <a:ext uri="{FF2B5EF4-FFF2-40B4-BE49-F238E27FC236}">
                <a16:creationId xmlns:a16="http://schemas.microsoft.com/office/drawing/2014/main" id="{6CD95CD2-DCA1-4BF1-BA9F-6F28D19D5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 y="-793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9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 Day Without Dignity...">
            <a:hlinkClick r:id="" action="ppaction://media"/>
            <a:extLst>
              <a:ext uri="{FF2B5EF4-FFF2-40B4-BE49-F238E27FC236}">
                <a16:creationId xmlns:a16="http://schemas.microsoft.com/office/drawing/2014/main" id="{CB9A7537-1E05-44E1-A22E-70E1A1B5D874}"/>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5122" name="Picture 2">
            <a:hlinkClick r:id="rId5"/>
            <a:extLst>
              <a:ext uri="{FF2B5EF4-FFF2-40B4-BE49-F238E27FC236}">
                <a16:creationId xmlns:a16="http://schemas.microsoft.com/office/drawing/2014/main" id="{60AA8A7D-E937-49BB-A4BC-71F40A681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7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E6798D4-EE72-4128-BFDC-FC0D395D9AFD}"/>
              </a:ext>
            </a:extLst>
          </p:cNvPr>
          <p:cNvSpPr>
            <a:spLocks noGrp="1"/>
          </p:cNvSpPr>
          <p:nvPr>
            <p:ph type="title"/>
          </p:nvPr>
        </p:nvSpPr>
        <p:spPr/>
        <p:txBody>
          <a:bodyPr/>
          <a:lstStyle/>
          <a:p>
            <a:pPr eaLnBrk="1" hangingPunct="1"/>
            <a:r>
              <a:rPr lang="en-US" altLang="en-US" dirty="0"/>
              <a:t>Social Movements</a:t>
            </a:r>
          </a:p>
        </p:txBody>
      </p:sp>
      <p:sp>
        <p:nvSpPr>
          <p:cNvPr id="18435" name="Content Placeholder 2">
            <a:extLst>
              <a:ext uri="{FF2B5EF4-FFF2-40B4-BE49-F238E27FC236}">
                <a16:creationId xmlns:a16="http://schemas.microsoft.com/office/drawing/2014/main" id="{44021DCC-E1D2-4A92-8798-C7CC3192F2E8}"/>
              </a:ext>
            </a:extLst>
          </p:cNvPr>
          <p:cNvSpPr>
            <a:spLocks noGrp="1"/>
          </p:cNvSpPr>
          <p:nvPr>
            <p:ph idx="1"/>
          </p:nvPr>
        </p:nvSpPr>
        <p:spPr>
          <a:xfrm>
            <a:off x="371475" y="1825625"/>
            <a:ext cx="5400675" cy="4351338"/>
          </a:xfrm>
        </p:spPr>
        <p:txBody>
          <a:bodyPr>
            <a:normAutofit fontScale="92500" lnSpcReduction="10000"/>
          </a:bodyPr>
          <a:lstStyle/>
          <a:p>
            <a:pPr eaLnBrk="1" hangingPunct="1"/>
            <a:r>
              <a:rPr lang="en-US" altLang="en-US" dirty="0"/>
              <a:t>When social action occurs at a group level over a sustained period of time it can become a </a:t>
            </a:r>
            <a:r>
              <a:rPr lang="en-US" altLang="en-US" i="1" dirty="0"/>
              <a:t>social movement</a:t>
            </a:r>
            <a:r>
              <a:rPr lang="en-US" altLang="en-US" dirty="0"/>
              <a:t>.</a:t>
            </a:r>
          </a:p>
          <a:p>
            <a:pPr eaLnBrk="1" hangingPunct="1"/>
            <a:endParaRPr lang="en-US" altLang="en-US" sz="1300" dirty="0"/>
          </a:p>
          <a:p>
            <a:pPr eaLnBrk="1" hangingPunct="1"/>
            <a:r>
              <a:rPr lang="en-US" altLang="en-US" dirty="0"/>
              <a:t>Social Movement: A group of people with a common ideology who try to achieve common goals. </a:t>
            </a:r>
          </a:p>
          <a:p>
            <a:pPr eaLnBrk="1" hangingPunct="1"/>
            <a:endParaRPr lang="en-US" altLang="en-US" sz="1300" dirty="0"/>
          </a:p>
          <a:p>
            <a:pPr eaLnBrk="1" hangingPunct="1"/>
            <a:r>
              <a:rPr lang="en-US" altLang="en-US" dirty="0"/>
              <a:t>Social movements are organized groups of people working to encourage or discourage social change.</a:t>
            </a:r>
          </a:p>
        </p:txBody>
      </p:sp>
      <p:grpSp>
        <p:nvGrpSpPr>
          <p:cNvPr id="3" name="Group 2">
            <a:extLst>
              <a:ext uri="{FF2B5EF4-FFF2-40B4-BE49-F238E27FC236}">
                <a16:creationId xmlns:a16="http://schemas.microsoft.com/office/drawing/2014/main" id="{BA5024DB-17F0-4D44-9C70-565C40CC0F6D}"/>
              </a:ext>
            </a:extLst>
          </p:cNvPr>
          <p:cNvGrpSpPr/>
          <p:nvPr/>
        </p:nvGrpSpPr>
        <p:grpSpPr>
          <a:xfrm>
            <a:off x="6057901" y="0"/>
            <a:ext cx="6172200" cy="6858000"/>
            <a:chOff x="6057901" y="0"/>
            <a:chExt cx="6172200" cy="6858000"/>
          </a:xfrm>
        </p:grpSpPr>
        <p:pic>
          <p:nvPicPr>
            <p:cNvPr id="14338" name="Picture 2" descr="Free A Woman Showing Three Placards Stock Photo">
              <a:extLst>
                <a:ext uri="{FF2B5EF4-FFF2-40B4-BE49-F238E27FC236}">
                  <a16:creationId xmlns:a16="http://schemas.microsoft.com/office/drawing/2014/main" id="{18D2304E-7A80-4067-83B2-7833F39B2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26751" r="7240" b="4820"/>
            <a:stretch/>
          </p:blipFill>
          <p:spPr bwMode="auto">
            <a:xfrm>
              <a:off x="6096001"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BA66A8BA-9550-4F97-AA57-1B16C92F69FB}"/>
                </a:ext>
              </a:extLst>
            </p:cNvPr>
            <p:cNvSpPr txBox="1"/>
            <p:nvPr/>
          </p:nvSpPr>
          <p:spPr>
            <a:xfrm>
              <a:off x="6057901" y="6391577"/>
              <a:ext cx="6172200" cy="338554"/>
            </a:xfrm>
            <a:prstGeom prst="rect">
              <a:avLst/>
            </a:prstGeom>
            <a:noFill/>
          </p:spPr>
          <p:txBody>
            <a:bodyPr wrap="square">
              <a:spAutoFit/>
            </a:bodyPr>
            <a:lstStyle/>
            <a:p>
              <a:pPr algn="ctr"/>
              <a:r>
                <a:rPr lang="pl-PL" sz="1600" b="1" i="0" dirty="0">
                  <a:solidFill>
                    <a:srgbClr val="000000"/>
                  </a:solidFill>
                  <a:effectLst/>
                  <a:latin typeface="Calibri" panose="020F0502020204030204" pitchFamily="34" charset="0"/>
                </a:rPr>
                <a:t>Photo by olia danilevich</a:t>
              </a:r>
              <a:r>
                <a:rPr lang="en-CA" sz="1600" b="1" i="0" dirty="0">
                  <a:solidFill>
                    <a:srgbClr val="000000"/>
                  </a:solidFill>
                  <a:effectLst/>
                  <a:latin typeface="Calibri" panose="020F0502020204030204" pitchFamily="34" charset="0"/>
                </a:rPr>
                <a:t> - </a:t>
              </a:r>
              <a:r>
                <a:rPr lang="en-CA" sz="1600" b="1" i="0" dirty="0" err="1">
                  <a:solidFill>
                    <a:srgbClr val="000000"/>
                  </a:solidFill>
                  <a:effectLst/>
                  <a:latin typeface="Calibri" panose="020F0502020204030204" pitchFamily="34" charset="0"/>
                </a:rPr>
                <a:t>Pexels</a:t>
              </a:r>
              <a:endParaRPr lang="en-CA" sz="1600" b="1"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787DEF7-2515-4023-8D8D-081057A74C61}"/>
              </a:ext>
            </a:extLst>
          </p:cNvPr>
          <p:cNvSpPr>
            <a:spLocks noGrp="1"/>
          </p:cNvSpPr>
          <p:nvPr>
            <p:ph type="title"/>
          </p:nvPr>
        </p:nvSpPr>
        <p:spPr>
          <a:xfrm>
            <a:off x="4923693" y="87596"/>
            <a:ext cx="6811107" cy="1325563"/>
          </a:xfrm>
        </p:spPr>
        <p:txBody>
          <a:bodyPr>
            <a:noAutofit/>
          </a:bodyPr>
          <a:lstStyle/>
          <a:p>
            <a:pPr eaLnBrk="1" hangingPunct="1"/>
            <a:r>
              <a:rPr lang="en-US" altLang="en-US" sz="6600" dirty="0"/>
              <a:t>TYPES OF Social Movements</a:t>
            </a:r>
          </a:p>
        </p:txBody>
      </p:sp>
      <p:sp>
        <p:nvSpPr>
          <p:cNvPr id="6" name="TextBox 5">
            <a:extLst>
              <a:ext uri="{FF2B5EF4-FFF2-40B4-BE49-F238E27FC236}">
                <a16:creationId xmlns:a16="http://schemas.microsoft.com/office/drawing/2014/main" id="{9AFEF189-0B4A-4B22-8EF8-C2B2BC52097E}"/>
              </a:ext>
            </a:extLst>
          </p:cNvPr>
          <p:cNvSpPr txBox="1"/>
          <p:nvPr/>
        </p:nvSpPr>
        <p:spPr>
          <a:xfrm>
            <a:off x="4806462" y="1413159"/>
            <a:ext cx="7014063" cy="5222327"/>
          </a:xfrm>
          <a:prstGeom prst="rect">
            <a:avLst/>
          </a:prstGeom>
          <a:noFill/>
        </p:spPr>
        <p:txBody>
          <a:bodyPr wrap="square">
            <a:spAutoFit/>
          </a:bodyPr>
          <a:lstStyle/>
          <a:p>
            <a:pPr marL="363538" indent="-188913" eaLnBrk="1" hangingPunct="1">
              <a:lnSpc>
                <a:spcPct val="70000"/>
              </a:lnSpc>
            </a:pPr>
            <a:r>
              <a:rPr lang="en-US" altLang="en-US" sz="1900" b="1" dirty="0">
                <a:solidFill>
                  <a:srgbClr val="C00000"/>
                </a:solidFill>
              </a:rPr>
              <a:t>Alternative Social Movements</a:t>
            </a:r>
          </a:p>
          <a:p>
            <a:pPr marL="363538" lvl="1" indent="-188913">
              <a:lnSpc>
                <a:spcPct val="70000"/>
              </a:lnSpc>
              <a:buFont typeface="Arial" panose="020B0604020202020204" pitchFamily="34" charset="0"/>
              <a:buChar char="•"/>
            </a:pPr>
            <a:r>
              <a:rPr lang="en-US" altLang="en-US" sz="1900" dirty="0"/>
              <a:t>Aim to effect change at the at a limited level. They are issue-driven and focus on addressing a single concern. Mothers Against Drunk Driving (MADD) is an example of an alternative social movement.</a:t>
            </a:r>
            <a:br>
              <a:rPr lang="en-US" altLang="en-US" sz="1900" dirty="0"/>
            </a:br>
            <a:endParaRPr lang="en-US" altLang="en-US" sz="1900" dirty="0"/>
          </a:p>
          <a:p>
            <a:pPr marL="363538" indent="-188913" eaLnBrk="1" hangingPunct="1">
              <a:lnSpc>
                <a:spcPct val="70000"/>
              </a:lnSpc>
            </a:pPr>
            <a:r>
              <a:rPr lang="en-US" altLang="en-US" sz="1900" b="1" dirty="0">
                <a:solidFill>
                  <a:srgbClr val="C00000"/>
                </a:solidFill>
              </a:rPr>
              <a:t>Redemptive Social Movements</a:t>
            </a:r>
          </a:p>
          <a:p>
            <a:pPr marL="363538" lvl="1" indent="-188913">
              <a:lnSpc>
                <a:spcPct val="70000"/>
              </a:lnSpc>
              <a:buFont typeface="Arial" panose="020B0604020202020204" pitchFamily="34" charset="0"/>
              <a:buChar char="•"/>
            </a:pPr>
            <a:r>
              <a:rPr lang="en-US" altLang="en-US" sz="1900" dirty="0"/>
              <a:t>Brings together individuals with similar concerns in order to discuss a particular problem, reform, or improve their lives. Alcoholics Anonymous is an example of a redemptive social movement.</a:t>
            </a:r>
            <a:br>
              <a:rPr lang="en-US" altLang="en-US" sz="1900" dirty="0"/>
            </a:br>
            <a:endParaRPr lang="en-US" altLang="en-US" sz="1900" dirty="0"/>
          </a:p>
          <a:p>
            <a:pPr marL="363538" indent="-188913" eaLnBrk="1" hangingPunct="1">
              <a:lnSpc>
                <a:spcPct val="70000"/>
              </a:lnSpc>
            </a:pPr>
            <a:r>
              <a:rPr lang="en-US" altLang="en-US" sz="1900" b="1" dirty="0">
                <a:solidFill>
                  <a:srgbClr val="C00000"/>
                </a:solidFill>
              </a:rPr>
              <a:t>Reformative Social Movements</a:t>
            </a:r>
          </a:p>
          <a:p>
            <a:pPr marL="363538" lvl="1" indent="-188913">
              <a:lnSpc>
                <a:spcPct val="70000"/>
              </a:lnSpc>
              <a:buFont typeface="Arial" panose="020B0604020202020204" pitchFamily="34" charset="0"/>
              <a:buChar char="•"/>
            </a:pPr>
            <a:r>
              <a:rPr lang="en-US" altLang="en-US" sz="1900" dirty="0"/>
              <a:t>Seek minor changes that focus on society as a whole rather than on the individual. Respond to the social needs of people and communities by providing programs and assistance. Reformative social movements aim to bring gradual yet widespread change. Examples include: the YMCA and the Salvation Army.</a:t>
            </a:r>
            <a:br>
              <a:rPr lang="en-US" altLang="en-US" sz="1900" dirty="0"/>
            </a:br>
            <a:endParaRPr lang="en-US" altLang="en-US" sz="1900" dirty="0"/>
          </a:p>
          <a:p>
            <a:pPr marL="363538" indent="-188913" eaLnBrk="1" hangingPunct="1">
              <a:lnSpc>
                <a:spcPct val="70000"/>
              </a:lnSpc>
            </a:pPr>
            <a:r>
              <a:rPr lang="en-US" altLang="en-US" sz="1900" b="1" dirty="0">
                <a:solidFill>
                  <a:srgbClr val="C00000"/>
                </a:solidFill>
              </a:rPr>
              <a:t>Revolutionary Social Movements</a:t>
            </a:r>
          </a:p>
          <a:p>
            <a:pPr marL="363538" lvl="1" indent="-188913">
              <a:lnSpc>
                <a:spcPct val="70000"/>
              </a:lnSpc>
              <a:buFont typeface="Arial" panose="020B0604020202020204" pitchFamily="34" charset="0"/>
              <a:buChar char="•"/>
            </a:pPr>
            <a:r>
              <a:rPr lang="en-US" altLang="en-US" sz="1900" dirty="0"/>
              <a:t>Seek radical changes across an entire society. Revolutionary social movements seek to change dominant economic, political, or ideological systems. Occupy Wall Street, the Women’s Movement, and the Civil Rights Movement are all examples of revolutionary social movements.</a:t>
            </a:r>
          </a:p>
        </p:txBody>
      </p:sp>
      <p:pic>
        <p:nvPicPr>
          <p:cNvPr id="9218" name="Picture 2">
            <a:extLst>
              <a:ext uri="{FF2B5EF4-FFF2-40B4-BE49-F238E27FC236}">
                <a16:creationId xmlns:a16="http://schemas.microsoft.com/office/drawing/2014/main" id="{5E6F724A-AD27-4292-9192-AAA7095A8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D0E793-9667-4171-8CE8-EB4B292314A5}"/>
              </a:ext>
            </a:extLst>
          </p:cNvPr>
          <p:cNvSpPr txBox="1"/>
          <p:nvPr/>
        </p:nvSpPr>
        <p:spPr>
          <a:xfrm>
            <a:off x="-48357" y="6401071"/>
            <a:ext cx="4572000" cy="338554"/>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rPr>
              <a:t>Photo by </a:t>
            </a:r>
            <a:r>
              <a:rPr kumimoji="0" lang="en-US" altLang="en-US" sz="1600" b="1" i="0" u="none" strike="noStrike" cap="none" normalizeH="0" baseline="0" dirty="0" err="1">
                <a:ln>
                  <a:noFill/>
                </a:ln>
                <a:solidFill>
                  <a:schemeClr val="bg1"/>
                </a:solidFill>
                <a:effectLst/>
                <a:hlinkClick r:id="rId4">
                  <a:extLst>
                    <a:ext uri="{A12FA001-AC4F-418D-AE19-62706E023703}">
                      <ahyp:hlinkClr xmlns:ahyp="http://schemas.microsoft.com/office/drawing/2018/hyperlinkcolor" val="tx"/>
                    </a:ext>
                  </a:extLst>
                </a:hlinkClick>
              </a:rPr>
              <a:t>Ehimetalor</a:t>
            </a:r>
            <a:r>
              <a:rPr kumimoji="0" lang="en-US" altLang="en-US" sz="1600" b="1" i="0" u="none" strike="noStrike" cap="none" normalizeH="0" baseline="0" dirty="0">
                <a:ln>
                  <a:noFill/>
                </a:ln>
                <a:solidFill>
                  <a:schemeClr val="bg1"/>
                </a:solidFill>
                <a:effectLst/>
                <a:hlinkClick r:id="rId4">
                  <a:extLst>
                    <a:ext uri="{A12FA001-AC4F-418D-AE19-62706E023703}">
                      <ahyp:hlinkClr xmlns:ahyp="http://schemas.microsoft.com/office/drawing/2018/hyperlinkcolor" val="tx"/>
                    </a:ext>
                  </a:extLst>
                </a:hlinkClick>
              </a:rPr>
              <a:t> </a:t>
            </a:r>
            <a:r>
              <a:rPr kumimoji="0" lang="en-US" altLang="en-US" sz="1600" b="1" i="0" u="none" strike="noStrike" cap="none" normalizeH="0" baseline="0" dirty="0" err="1">
                <a:ln>
                  <a:noFill/>
                </a:ln>
                <a:solidFill>
                  <a:schemeClr val="bg1"/>
                </a:solidFill>
                <a:effectLst/>
                <a:hlinkClick r:id="rId4">
                  <a:extLst>
                    <a:ext uri="{A12FA001-AC4F-418D-AE19-62706E023703}">
                      <ahyp:hlinkClr xmlns:ahyp="http://schemas.microsoft.com/office/drawing/2018/hyperlinkcolor" val="tx"/>
                    </a:ext>
                  </a:extLst>
                </a:hlinkClick>
              </a:rPr>
              <a:t>Akhere</a:t>
            </a:r>
            <a:r>
              <a:rPr kumimoji="0" lang="en-US" altLang="en-US" sz="1600" b="1" i="0" u="none" strike="noStrike" cap="none" normalizeH="0" baseline="0" dirty="0">
                <a:ln>
                  <a:noFill/>
                </a:ln>
                <a:solidFill>
                  <a:schemeClr val="bg1"/>
                </a:solidFill>
                <a:effectLst/>
                <a:hlinkClick r:id="rId4">
                  <a:extLst>
                    <a:ext uri="{A12FA001-AC4F-418D-AE19-62706E023703}">
                      <ahyp:hlinkClr xmlns:ahyp="http://schemas.microsoft.com/office/drawing/2018/hyperlinkcolor" val="tx"/>
                    </a:ext>
                  </a:extLst>
                </a:hlinkClick>
              </a:rPr>
              <a:t> </a:t>
            </a:r>
            <a:r>
              <a:rPr kumimoji="0" lang="en-US" altLang="en-US" sz="1600" b="1" i="0" u="none" strike="noStrike" cap="none" normalizeH="0" baseline="0" dirty="0" err="1">
                <a:ln>
                  <a:noFill/>
                </a:ln>
                <a:solidFill>
                  <a:schemeClr val="bg1"/>
                </a:solidFill>
                <a:effectLst/>
                <a:hlinkClick r:id="rId4">
                  <a:extLst>
                    <a:ext uri="{A12FA001-AC4F-418D-AE19-62706E023703}">
                      <ahyp:hlinkClr xmlns:ahyp="http://schemas.microsoft.com/office/drawing/2018/hyperlinkcolor" val="tx"/>
                    </a:ext>
                  </a:extLst>
                </a:hlinkClick>
              </a:rPr>
              <a:t>Unuabona</a:t>
            </a:r>
            <a:r>
              <a:rPr kumimoji="0" lang="en-US" altLang="en-US" sz="1600" b="1" i="0" u="none" strike="noStrike" cap="none" normalizeH="0" baseline="0" dirty="0">
                <a:ln>
                  <a:noFill/>
                </a:ln>
                <a:solidFill>
                  <a:schemeClr val="bg1"/>
                </a:solidFill>
                <a:effectLst/>
              </a:rPr>
              <a:t> on </a:t>
            </a:r>
            <a:r>
              <a:rPr kumimoji="0" lang="en-US" altLang="en-US" sz="1600" b="1" i="0" u="none" strike="noStrike" cap="none" normalizeH="0" baseline="0" dirty="0" err="1">
                <a:ln>
                  <a:noFill/>
                </a:ln>
                <a:solidFill>
                  <a:schemeClr val="bg1"/>
                </a:solidFill>
                <a:effectLst/>
                <a:hlinkClick r:id="rId5">
                  <a:extLst>
                    <a:ext uri="{A12FA001-AC4F-418D-AE19-62706E023703}">
                      <ahyp:hlinkClr xmlns:ahyp="http://schemas.microsoft.com/office/drawing/2018/hyperlinkcolor" val="tx"/>
                    </a:ext>
                  </a:extLst>
                </a:hlinkClick>
              </a:rPr>
              <a:t>Unsplash</a:t>
            </a:r>
            <a:endParaRPr kumimoji="0" lang="en-US" altLang="en-US" sz="1400" b="1" i="0" u="none" strike="noStrike" cap="none" normalizeH="0" baseline="0" dirty="0">
              <a:ln>
                <a:noFill/>
              </a:ln>
              <a:solidFill>
                <a:schemeClr val="bg1"/>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474863C-A885-4321-8A69-C7AFC46DE1F1}"/>
              </a:ext>
            </a:extLst>
          </p:cNvPr>
          <p:cNvSpPr>
            <a:spLocks noGrp="1"/>
          </p:cNvSpPr>
          <p:nvPr>
            <p:ph type="title"/>
          </p:nvPr>
        </p:nvSpPr>
        <p:spPr>
          <a:xfrm>
            <a:off x="376187" y="218621"/>
            <a:ext cx="5719813" cy="1683373"/>
          </a:xfrm>
        </p:spPr>
        <p:txBody>
          <a:bodyPr>
            <a:noAutofit/>
          </a:bodyPr>
          <a:lstStyle/>
          <a:p>
            <a:pPr eaLnBrk="1" hangingPunct="1">
              <a:lnSpc>
                <a:spcPts val="7000"/>
              </a:lnSpc>
            </a:pPr>
            <a:r>
              <a:rPr lang="en-US" altLang="en-US" dirty="0"/>
              <a:t>Social Justice</a:t>
            </a:r>
            <a:br>
              <a:rPr lang="en-US" altLang="en-US" dirty="0"/>
            </a:br>
            <a:r>
              <a:rPr lang="en-US" altLang="en-US" dirty="0"/>
              <a:t> &amp; Charity</a:t>
            </a:r>
          </a:p>
        </p:txBody>
      </p:sp>
      <p:sp>
        <p:nvSpPr>
          <p:cNvPr id="20483" name="Content Placeholder 2">
            <a:extLst>
              <a:ext uri="{FF2B5EF4-FFF2-40B4-BE49-F238E27FC236}">
                <a16:creationId xmlns:a16="http://schemas.microsoft.com/office/drawing/2014/main" id="{3302466E-E05F-42F2-AD45-E624C796231F}"/>
              </a:ext>
            </a:extLst>
          </p:cNvPr>
          <p:cNvSpPr>
            <a:spLocks noGrp="1"/>
          </p:cNvSpPr>
          <p:nvPr>
            <p:ph idx="1"/>
          </p:nvPr>
        </p:nvSpPr>
        <p:spPr>
          <a:xfrm>
            <a:off x="371475" y="2017486"/>
            <a:ext cx="6024283" cy="4840514"/>
          </a:xfrm>
        </p:spPr>
        <p:txBody>
          <a:bodyPr>
            <a:noAutofit/>
          </a:bodyPr>
          <a:lstStyle/>
          <a:p>
            <a:pPr eaLnBrk="1" hangingPunct="1">
              <a:lnSpc>
                <a:spcPct val="70000"/>
              </a:lnSpc>
            </a:pPr>
            <a:r>
              <a:rPr lang="en-US" altLang="en-US" sz="2200" dirty="0"/>
              <a:t>Social Justice and Charity are both forms of social action.</a:t>
            </a:r>
          </a:p>
          <a:p>
            <a:pPr eaLnBrk="1" hangingPunct="1">
              <a:lnSpc>
                <a:spcPct val="70000"/>
              </a:lnSpc>
            </a:pPr>
            <a:r>
              <a:rPr lang="en-US" altLang="en-US" sz="2200" dirty="0"/>
              <a:t>But their goals and impact are different.</a:t>
            </a:r>
          </a:p>
          <a:p>
            <a:pPr eaLnBrk="1" hangingPunct="1">
              <a:lnSpc>
                <a:spcPct val="70000"/>
              </a:lnSpc>
            </a:pPr>
            <a:r>
              <a:rPr lang="en-US" altLang="en-US" sz="2200" dirty="0"/>
              <a:t>Charity is aimed at providing for the immediate needs of others through direct services.</a:t>
            </a:r>
          </a:p>
          <a:p>
            <a:pPr lvl="1" eaLnBrk="1" hangingPunct="1">
              <a:lnSpc>
                <a:spcPct val="70000"/>
              </a:lnSpc>
            </a:pPr>
            <a:r>
              <a:rPr lang="en-US" altLang="en-US" sz="2200" dirty="0"/>
              <a:t>Food banks, shelters, donating money.</a:t>
            </a:r>
          </a:p>
          <a:p>
            <a:pPr eaLnBrk="1" hangingPunct="1">
              <a:lnSpc>
                <a:spcPct val="70000"/>
              </a:lnSpc>
            </a:pPr>
            <a:r>
              <a:rPr lang="en-US" altLang="en-US" sz="2200" dirty="0"/>
              <a:t>It is valuable for those in need, but it deals with the symptoms of a problem. Charity does not address the root causes of social problems.</a:t>
            </a:r>
          </a:p>
          <a:p>
            <a:pPr eaLnBrk="1" hangingPunct="1">
              <a:lnSpc>
                <a:spcPct val="70000"/>
              </a:lnSpc>
            </a:pPr>
            <a:r>
              <a:rPr lang="en-US" altLang="en-US" sz="2200" dirty="0"/>
              <a:t>Social justice involves collective public acts that promote social change in institutions and society. It is focused not on the symptoms but the root of a problem – the ideologies and institutions that structure individual acts. </a:t>
            </a:r>
          </a:p>
          <a:p>
            <a:pPr eaLnBrk="1" hangingPunct="1">
              <a:lnSpc>
                <a:spcPct val="70000"/>
              </a:lnSpc>
            </a:pPr>
            <a:r>
              <a:rPr lang="en-US" altLang="en-US" sz="2200" dirty="0"/>
              <a:t>Social Justice advocates to changes to the political, social, and/or economic system so that people have more equal opportunities.</a:t>
            </a:r>
          </a:p>
        </p:txBody>
      </p:sp>
      <p:grpSp>
        <p:nvGrpSpPr>
          <p:cNvPr id="4" name="Group 3">
            <a:extLst>
              <a:ext uri="{FF2B5EF4-FFF2-40B4-BE49-F238E27FC236}">
                <a16:creationId xmlns:a16="http://schemas.microsoft.com/office/drawing/2014/main" id="{A8ABAE02-8D43-4826-8558-799208F6EF6E}"/>
              </a:ext>
            </a:extLst>
          </p:cNvPr>
          <p:cNvGrpSpPr/>
          <p:nvPr/>
        </p:nvGrpSpPr>
        <p:grpSpPr>
          <a:xfrm>
            <a:off x="6574971" y="0"/>
            <a:ext cx="5631543" cy="6867546"/>
            <a:chOff x="6560457" y="0"/>
            <a:chExt cx="5631543" cy="6867546"/>
          </a:xfrm>
        </p:grpSpPr>
        <p:pic>
          <p:nvPicPr>
            <p:cNvPr id="2" name="Picture 2">
              <a:extLst>
                <a:ext uri="{FF2B5EF4-FFF2-40B4-BE49-F238E27FC236}">
                  <a16:creationId xmlns:a16="http://schemas.microsoft.com/office/drawing/2014/main" id="{781C0006-AC38-4133-83F3-3E7C8C87FC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748"/>
            <a:stretch/>
          </p:blipFill>
          <p:spPr bwMode="auto">
            <a:xfrm>
              <a:off x="6560457" y="0"/>
              <a:ext cx="5620431" cy="68500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37FA905-D0B9-4C90-82ED-45EE816C46C4}"/>
                </a:ext>
              </a:extLst>
            </p:cNvPr>
            <p:cNvSpPr/>
            <p:nvPr/>
          </p:nvSpPr>
          <p:spPr>
            <a:xfrm>
              <a:off x="6570256" y="5762171"/>
              <a:ext cx="5621744" cy="1105375"/>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6B4559E-6724-443E-8AD8-7F8BF9AD2792}"/>
                </a:ext>
              </a:extLst>
            </p:cNvPr>
            <p:cNvSpPr txBox="1"/>
            <p:nvPr/>
          </p:nvSpPr>
          <p:spPr>
            <a:xfrm>
              <a:off x="6571569" y="6165850"/>
              <a:ext cx="5620431" cy="369332"/>
            </a:xfrm>
            <a:prstGeom prst="rect">
              <a:avLst/>
            </a:prstGeom>
            <a:noFill/>
          </p:spPr>
          <p:txBody>
            <a:bodyPr wrap="square">
              <a:spAutoFit/>
            </a:bodyPr>
            <a:lstStyle/>
            <a:p>
              <a:pPr algn="ctr"/>
              <a:r>
                <a:rPr lang="en-US" b="1" dirty="0">
                  <a:solidFill>
                    <a:schemeClr val="bg1"/>
                  </a:solidFill>
                </a:rPr>
                <a:t>Photo by </a:t>
              </a:r>
              <a:r>
                <a:rPr lang="en-US" b="1" dirty="0">
                  <a:solidFill>
                    <a:schemeClr val="bg1"/>
                  </a:solidFill>
                  <a:hlinkClick r:id="rId4">
                    <a:extLst>
                      <a:ext uri="{A12FA001-AC4F-418D-AE19-62706E023703}">
                        <ahyp:hlinkClr xmlns:ahyp="http://schemas.microsoft.com/office/drawing/2018/hyperlinkcolor" val="tx"/>
                      </a:ext>
                    </a:extLst>
                  </a:hlinkClick>
                </a:rPr>
                <a:t>LOGAN WEAVER | @LGNWVR</a:t>
              </a:r>
              <a:r>
                <a:rPr lang="en-US" b="1" dirty="0">
                  <a:solidFill>
                    <a:schemeClr val="bg1"/>
                  </a:solidFill>
                </a:rPr>
                <a:t> on </a:t>
              </a:r>
              <a:r>
                <a:rPr lang="en-US" b="1" dirty="0" err="1">
                  <a:solidFill>
                    <a:schemeClr val="bg1"/>
                  </a:solidFill>
                  <a:hlinkClick r:id="rId5">
                    <a:extLst>
                      <a:ext uri="{A12FA001-AC4F-418D-AE19-62706E023703}">
                        <ahyp:hlinkClr xmlns:ahyp="http://schemas.microsoft.com/office/drawing/2018/hyperlinkcolor" val="tx"/>
                      </a:ext>
                    </a:extLst>
                  </a:hlinkClick>
                </a:rPr>
                <a:t>Unsplash</a:t>
              </a:r>
              <a:r>
                <a:rPr lang="en-US" b="1" dirty="0">
                  <a:solidFill>
                    <a:schemeClr val="bg1"/>
                  </a:solidFill>
                </a:rPr>
                <a:t> </a:t>
              </a:r>
              <a:endParaRPr lang="en-CA" b="1" dirty="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1475" y="225425"/>
            <a:ext cx="5913438" cy="1330325"/>
          </a:xfrm>
        </p:spPr>
        <p:txBody>
          <a:bodyPr>
            <a:noAutofit/>
          </a:bodyPr>
          <a:lstStyle/>
          <a:p>
            <a:r>
              <a:rPr lang="en-CA" dirty="0"/>
              <a:t>LEARNING OUTCOMES</a:t>
            </a:r>
          </a:p>
        </p:txBody>
      </p:sp>
      <p:sp>
        <p:nvSpPr>
          <p:cNvPr id="3" name="Content Placeholder 2"/>
          <p:cNvSpPr>
            <a:spLocks noGrp="1"/>
          </p:cNvSpPr>
          <p:nvPr>
            <p:ph idx="4294967295"/>
          </p:nvPr>
        </p:nvSpPr>
        <p:spPr>
          <a:xfrm>
            <a:off x="580686" y="1915542"/>
            <a:ext cx="5034668" cy="3908425"/>
          </a:xfrm>
        </p:spPr>
        <p:txBody>
          <a:bodyPr>
            <a:normAutofit/>
          </a:bodyPr>
          <a:lstStyle/>
          <a:p>
            <a:pPr marL="0" indent="0">
              <a:buNone/>
            </a:pPr>
            <a:r>
              <a:rPr lang="en-US" sz="2000" b="1" i="0" u="none" strike="noStrike" baseline="0" dirty="0"/>
              <a:t>Students will learn and reliably demonstrate the ability to:</a:t>
            </a:r>
          </a:p>
          <a:p>
            <a:r>
              <a:rPr lang="en-US" sz="2000" b="0" i="0" dirty="0">
                <a:effectLst/>
              </a:rPr>
              <a:t>Describe the models of social action</a:t>
            </a:r>
          </a:p>
          <a:p>
            <a:r>
              <a:rPr lang="en-US" sz="2000" b="0" i="0" dirty="0">
                <a:effectLst/>
              </a:rPr>
              <a:t>Evaluate social action in a case study based on current events</a:t>
            </a:r>
          </a:p>
          <a:p>
            <a:r>
              <a:rPr lang="en-US" sz="2000" b="0" i="0" dirty="0">
                <a:effectLst/>
              </a:rPr>
              <a:t>Synthesize the connection between social action and global citizenship</a:t>
            </a:r>
          </a:p>
        </p:txBody>
      </p:sp>
      <p:grpSp>
        <p:nvGrpSpPr>
          <p:cNvPr id="7" name="Group 6">
            <a:extLst>
              <a:ext uri="{FF2B5EF4-FFF2-40B4-BE49-F238E27FC236}">
                <a16:creationId xmlns:a16="http://schemas.microsoft.com/office/drawing/2014/main" id="{9120AF9B-D23D-43F8-8879-393047569A42}"/>
              </a:ext>
            </a:extLst>
          </p:cNvPr>
          <p:cNvGrpSpPr/>
          <p:nvPr/>
        </p:nvGrpSpPr>
        <p:grpSpPr>
          <a:xfrm>
            <a:off x="6332538" y="57314"/>
            <a:ext cx="5724526" cy="6108536"/>
            <a:chOff x="371475" y="564706"/>
            <a:chExt cx="5724526" cy="6108536"/>
          </a:xfrm>
        </p:grpSpPr>
        <p:pic>
          <p:nvPicPr>
            <p:cNvPr id="8" name="Picture 7" descr="Icon&#10;&#10;Description automatically generated">
              <a:extLst>
                <a:ext uri="{FF2B5EF4-FFF2-40B4-BE49-F238E27FC236}">
                  <a16:creationId xmlns:a16="http://schemas.microsoft.com/office/drawing/2014/main" id="{ED219560-B42B-41C8-B776-DC40BB0A4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75" y="564706"/>
              <a:ext cx="5574479" cy="5628554"/>
            </a:xfrm>
            <a:prstGeom prst="rect">
              <a:avLst/>
            </a:prstGeom>
          </p:spPr>
        </p:pic>
        <p:sp>
          <p:nvSpPr>
            <p:cNvPr id="9" name="TextBox 8">
              <a:hlinkClick r:id="rId4"/>
              <a:extLst>
                <a:ext uri="{FF2B5EF4-FFF2-40B4-BE49-F238E27FC236}">
                  <a16:creationId xmlns:a16="http://schemas.microsoft.com/office/drawing/2014/main" id="{E21DCA42-53E2-42EC-8367-74649E50A67F}"/>
                </a:ext>
              </a:extLst>
            </p:cNvPr>
            <p:cNvSpPr txBox="1"/>
            <p:nvPr/>
          </p:nvSpPr>
          <p:spPr>
            <a:xfrm>
              <a:off x="371475" y="6303910"/>
              <a:ext cx="5724526" cy="369332"/>
            </a:xfrm>
            <a:prstGeom prst="rect">
              <a:avLst/>
            </a:prstGeom>
            <a:noFill/>
          </p:spPr>
          <p:txBody>
            <a:bodyPr wrap="square">
              <a:spAutoFit/>
            </a:bodyPr>
            <a:lstStyle/>
            <a:p>
              <a:pPr algn="ctr"/>
              <a:r>
                <a:rPr lang="en-CA" dirty="0"/>
                <a:t>Vector by </a:t>
              </a:r>
              <a:r>
                <a:rPr lang="en-CA" dirty="0" err="1"/>
                <a:t>pch.vector</a:t>
              </a:r>
              <a:r>
                <a:rPr lang="en-CA" dirty="0"/>
                <a:t> - freepik.com</a:t>
              </a:r>
            </a:p>
          </p:txBody>
        </p:sp>
        <p:sp>
          <p:nvSpPr>
            <p:cNvPr id="11" name="Title 1">
              <a:extLst>
                <a:ext uri="{FF2B5EF4-FFF2-40B4-BE49-F238E27FC236}">
                  <a16:creationId xmlns:a16="http://schemas.microsoft.com/office/drawing/2014/main" id="{AD3F1AD9-48DD-42FF-8C9C-61A7FA1B1EE3}"/>
                </a:ext>
              </a:extLst>
            </p:cNvPr>
            <p:cNvSpPr txBox="1">
              <a:spLocks/>
            </p:cNvSpPr>
            <p:nvPr/>
          </p:nvSpPr>
          <p:spPr>
            <a:xfrm>
              <a:off x="1059540" y="2422934"/>
              <a:ext cx="1785260" cy="7121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LEARNING</a:t>
              </a:r>
            </a:p>
          </p:txBody>
        </p:sp>
        <p:sp>
          <p:nvSpPr>
            <p:cNvPr id="13" name="Title 1">
              <a:extLst>
                <a:ext uri="{FF2B5EF4-FFF2-40B4-BE49-F238E27FC236}">
                  <a16:creationId xmlns:a16="http://schemas.microsoft.com/office/drawing/2014/main" id="{7C33B81B-D04C-4E1E-9ADE-35CADEE683A1}"/>
                </a:ext>
              </a:extLst>
            </p:cNvPr>
            <p:cNvSpPr txBox="1">
              <a:spLocks/>
            </p:cNvSpPr>
            <p:nvPr/>
          </p:nvSpPr>
          <p:spPr>
            <a:xfrm>
              <a:off x="4087669" y="3832634"/>
              <a:ext cx="1785260" cy="71215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sz="4400" spc="300" dirty="0">
                  <a:solidFill>
                    <a:schemeClr val="bg1"/>
                  </a:solidFill>
                </a:rPr>
                <a:t>OUTCOMES</a:t>
              </a:r>
            </a:p>
          </p:txBody>
        </p:sp>
      </p:grpSp>
    </p:spTree>
    <p:extLst>
      <p:ext uri="{BB962C8B-B14F-4D97-AF65-F5344CB8AC3E}">
        <p14:creationId xmlns:p14="http://schemas.microsoft.com/office/powerpoint/2010/main" val="2716111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p:txBody>
          <a:bodyPr>
            <a:normAutofit/>
          </a:bodyPr>
          <a:lstStyle/>
          <a:p>
            <a:r>
              <a:rPr lang="en-US" altLang="en-US" dirty="0"/>
              <a:t>Activism, Allyship, &amp; Advocacy</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6467061" y="2017714"/>
            <a:ext cx="5382493" cy="4600290"/>
          </a:xfrm>
        </p:spPr>
        <p:txBody>
          <a:bodyPr>
            <a:normAutofit/>
          </a:bodyPr>
          <a:lstStyle/>
          <a:p>
            <a:pPr eaLnBrk="1" hangingPunct="1"/>
            <a:r>
              <a:rPr lang="en-US" altLang="en-US" sz="2200" dirty="0"/>
              <a:t>Expressing oneself is a part of being human. To be deprived of a voice is to be told you are not a participant in society; ultimately it is a denial of humanity.</a:t>
            </a:r>
          </a:p>
          <a:p>
            <a:pPr eaLnBrk="1" hangingPunct="1"/>
            <a:r>
              <a:rPr lang="en-US" sz="2200" b="0" i="0" dirty="0">
                <a:effectLst/>
              </a:rPr>
              <a:t>What distinguishes an activist from someone who simply supports a cause is their level of engagement.</a:t>
            </a:r>
          </a:p>
          <a:p>
            <a:pPr eaLnBrk="1" hangingPunct="1"/>
            <a:r>
              <a:rPr lang="en-US" sz="2200" b="0" i="0" dirty="0">
                <a:effectLst/>
              </a:rPr>
              <a:t>An ally, may not specifically be associated with or belong to a marginalized group, but does support a group’s struggles for equality and social justice.</a:t>
            </a:r>
            <a:endParaRPr lang="en-CA" altLang="en-US" sz="2200" dirty="0"/>
          </a:p>
        </p:txBody>
      </p:sp>
      <p:grpSp>
        <p:nvGrpSpPr>
          <p:cNvPr id="3" name="Group 2">
            <a:extLst>
              <a:ext uri="{FF2B5EF4-FFF2-40B4-BE49-F238E27FC236}">
                <a16:creationId xmlns:a16="http://schemas.microsoft.com/office/drawing/2014/main" id="{F7EB33B5-EBF6-4308-95BC-6B3CE76760BF}"/>
              </a:ext>
            </a:extLst>
          </p:cNvPr>
          <p:cNvGrpSpPr/>
          <p:nvPr/>
        </p:nvGrpSpPr>
        <p:grpSpPr>
          <a:xfrm>
            <a:off x="-82839" y="1525122"/>
            <a:ext cx="6126365" cy="5355641"/>
            <a:chOff x="-82839" y="1525122"/>
            <a:chExt cx="6126365" cy="5355641"/>
          </a:xfrm>
        </p:grpSpPr>
        <p:pic>
          <p:nvPicPr>
            <p:cNvPr id="4098" name="Picture 2" descr="Free Content loving homosexual women with takeaway beverages looking at each other while standing on colorful background with LGBT rainbow flag Stock Photo">
              <a:extLst>
                <a:ext uri="{FF2B5EF4-FFF2-40B4-BE49-F238E27FC236}">
                  <a16:creationId xmlns:a16="http://schemas.microsoft.com/office/drawing/2014/main" id="{ECC800C5-12E0-4726-8806-AEEA33B32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6" t="40279" r="1316" b="1648"/>
            <a:stretch/>
          </p:blipFill>
          <p:spPr bwMode="auto">
            <a:xfrm>
              <a:off x="-82839" y="1525122"/>
              <a:ext cx="6126365" cy="53366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9BC73B-7D7B-4FEB-8542-BA9C79870673}"/>
                </a:ext>
              </a:extLst>
            </p:cNvPr>
            <p:cNvSpPr/>
            <p:nvPr/>
          </p:nvSpPr>
          <p:spPr>
            <a:xfrm>
              <a:off x="0" y="6016690"/>
              <a:ext cx="6043526" cy="8640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B37C66F-4D37-4C88-B9C0-500F44A8ABE7}"/>
                </a:ext>
              </a:extLst>
            </p:cNvPr>
            <p:cNvSpPr txBox="1"/>
            <p:nvPr/>
          </p:nvSpPr>
          <p:spPr>
            <a:xfrm>
              <a:off x="129209" y="6448727"/>
              <a:ext cx="5724525" cy="338554"/>
            </a:xfrm>
            <a:prstGeom prst="rect">
              <a:avLst/>
            </a:prstGeom>
            <a:noFill/>
          </p:spPr>
          <p:txBody>
            <a:bodyPr wrap="square">
              <a:spAutoFit/>
            </a:bodyPr>
            <a:lstStyle/>
            <a:p>
              <a:pPr algn="ctr"/>
              <a:r>
                <a:rPr lang="en-US" sz="1600" b="1" i="0" dirty="0">
                  <a:solidFill>
                    <a:schemeClr val="bg1"/>
                  </a:solidFill>
                  <a:effectLst/>
                </a:rPr>
                <a:t>Photo by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Sarah Chai</a:t>
              </a:r>
              <a:r>
                <a:rPr lang="en-US" sz="1600" b="1" i="0" dirty="0">
                  <a:solidFill>
                    <a:schemeClr val="bg1"/>
                  </a:solidFill>
                  <a:effectLst/>
                </a:rPr>
                <a:t> from </a:t>
              </a:r>
              <a:r>
                <a:rPr lang="en-US" sz="1600" b="1" i="0" u="none" strike="noStrike" dirty="0">
                  <a:solidFill>
                    <a:schemeClr val="bg1"/>
                  </a:solidFill>
                  <a:effectLst/>
                  <a:hlinkClick r:id="rId5">
                    <a:extLst>
                      <a:ext uri="{A12FA001-AC4F-418D-AE19-62706E023703}">
                        <ahyp:hlinkClr xmlns:ahyp="http://schemas.microsoft.com/office/drawing/2018/hyperlinkcolor" val="tx"/>
                      </a:ext>
                    </a:extLst>
                  </a:hlinkClick>
                </a:rPr>
                <a:t>Pexels</a:t>
              </a:r>
              <a:endParaRPr lang="en-CA" sz="1600" b="1" dirty="0">
                <a:solidFill>
                  <a:schemeClr val="bg1"/>
                </a:solidFill>
              </a:endParaRPr>
            </a:p>
          </p:txBody>
        </p:sp>
      </p:grpSp>
    </p:spTree>
    <p:extLst>
      <p:ext uri="{BB962C8B-B14F-4D97-AF65-F5344CB8AC3E}">
        <p14:creationId xmlns:p14="http://schemas.microsoft.com/office/powerpoint/2010/main" val="1575917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p:txBody>
          <a:bodyPr>
            <a:normAutofit/>
          </a:bodyPr>
          <a:lstStyle/>
          <a:p>
            <a:r>
              <a:rPr lang="en-US" altLang="en-US" dirty="0"/>
              <a:t>Challenges to Social Action</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376187" y="1565560"/>
            <a:ext cx="5724525" cy="4600290"/>
          </a:xfrm>
        </p:spPr>
        <p:txBody>
          <a:bodyPr>
            <a:noAutofit/>
          </a:bodyPr>
          <a:lstStyle/>
          <a:p>
            <a:pPr eaLnBrk="1" hangingPunct="1"/>
            <a:r>
              <a:rPr lang="en-US" altLang="en-US" sz="2000" dirty="0"/>
              <a:t>Social action is usually understood as an action that promotes a goal of positive change. </a:t>
            </a:r>
          </a:p>
          <a:p>
            <a:pPr eaLnBrk="1" hangingPunct="1"/>
            <a:r>
              <a:rPr lang="en-US" altLang="en-US" sz="2000" dirty="0"/>
              <a:t>However, as our beliefs, values and ideologies differ, so do our ideas about what constitutes positive change, as Malala Yousafzai’s case illustrates. </a:t>
            </a:r>
          </a:p>
          <a:p>
            <a:pPr eaLnBrk="1" hangingPunct="1"/>
            <a:r>
              <a:rPr lang="en-US" altLang="en-US" sz="2000" dirty="0"/>
              <a:t>It is important to note that not all social action works towards social justice. </a:t>
            </a:r>
          </a:p>
          <a:p>
            <a:pPr eaLnBrk="1" hangingPunct="1"/>
            <a:r>
              <a:rPr lang="en-US" altLang="en-US" sz="2000" dirty="0"/>
              <a:t>Social action can be initiated by anyone with any agenda. Some social action arises as a backlash to those fighting for social justice reform, usually when it collides with the value systems or the privileges of a group who benefits from keeping things the way they are.</a:t>
            </a:r>
            <a:endParaRPr lang="en-CA" altLang="en-US" sz="2000" dirty="0"/>
          </a:p>
        </p:txBody>
      </p:sp>
      <p:grpSp>
        <p:nvGrpSpPr>
          <p:cNvPr id="7" name="Group 6">
            <a:extLst>
              <a:ext uri="{FF2B5EF4-FFF2-40B4-BE49-F238E27FC236}">
                <a16:creationId xmlns:a16="http://schemas.microsoft.com/office/drawing/2014/main" id="{DA18A36C-6403-4692-8A48-74E9C0E70CC9}"/>
              </a:ext>
            </a:extLst>
          </p:cNvPr>
          <p:cNvGrpSpPr/>
          <p:nvPr/>
        </p:nvGrpSpPr>
        <p:grpSpPr>
          <a:xfrm>
            <a:off x="6125359" y="1788698"/>
            <a:ext cx="6066641" cy="4779483"/>
            <a:chOff x="6125359" y="1788698"/>
            <a:chExt cx="6066641" cy="4779483"/>
          </a:xfrm>
        </p:grpSpPr>
        <p:pic>
          <p:nvPicPr>
            <p:cNvPr id="4" name="Picture 3">
              <a:hlinkClick r:id="rId3"/>
              <a:extLst>
                <a:ext uri="{FF2B5EF4-FFF2-40B4-BE49-F238E27FC236}">
                  <a16:creationId xmlns:a16="http://schemas.microsoft.com/office/drawing/2014/main" id="{CDD586F5-D3E5-4DD9-AF98-933A9D689B46}"/>
                </a:ext>
              </a:extLst>
            </p:cNvPr>
            <p:cNvPicPr>
              <a:picLocks noChangeAspect="1"/>
            </p:cNvPicPr>
            <p:nvPr/>
          </p:nvPicPr>
          <p:blipFill>
            <a:blip r:embed="rId4"/>
            <a:stretch>
              <a:fillRect/>
            </a:stretch>
          </p:blipFill>
          <p:spPr>
            <a:xfrm>
              <a:off x="6125359" y="1788698"/>
              <a:ext cx="6066641" cy="3916017"/>
            </a:xfrm>
            <a:prstGeom prst="rect">
              <a:avLst/>
            </a:prstGeom>
          </p:spPr>
        </p:pic>
        <p:sp>
          <p:nvSpPr>
            <p:cNvPr id="10" name="TextBox 9">
              <a:hlinkClick r:id="rId3"/>
              <a:extLst>
                <a:ext uri="{FF2B5EF4-FFF2-40B4-BE49-F238E27FC236}">
                  <a16:creationId xmlns:a16="http://schemas.microsoft.com/office/drawing/2014/main" id="{79141AA0-DEF2-4700-8E61-EBBAB588A446}"/>
                </a:ext>
              </a:extLst>
            </p:cNvPr>
            <p:cNvSpPr txBox="1"/>
            <p:nvPr/>
          </p:nvSpPr>
          <p:spPr>
            <a:xfrm>
              <a:off x="6125359" y="6229627"/>
              <a:ext cx="6066641" cy="338554"/>
            </a:xfrm>
            <a:prstGeom prst="rect">
              <a:avLst/>
            </a:prstGeom>
            <a:noFill/>
          </p:spPr>
          <p:txBody>
            <a:bodyPr wrap="square">
              <a:spAutoFit/>
            </a:bodyPr>
            <a:lstStyle/>
            <a:p>
              <a:pPr algn="ctr"/>
              <a:r>
                <a:rPr lang="en-CA" sz="1600" b="1" dirty="0"/>
                <a:t>Photo created by rawpixel.com - freepik.com</a:t>
              </a:r>
            </a:p>
          </p:txBody>
        </p:sp>
      </p:grpSp>
    </p:spTree>
    <p:extLst>
      <p:ext uri="{BB962C8B-B14F-4D97-AF65-F5344CB8AC3E}">
        <p14:creationId xmlns:p14="http://schemas.microsoft.com/office/powerpoint/2010/main" val="418504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a:xfrm>
            <a:off x="6095999" y="239996"/>
            <a:ext cx="5724525" cy="2256461"/>
          </a:xfrm>
        </p:spPr>
        <p:txBody>
          <a:bodyPr>
            <a:noAutofit/>
          </a:bodyPr>
          <a:lstStyle/>
          <a:p>
            <a:r>
              <a:rPr lang="en-US" altLang="en-US" dirty="0"/>
              <a:t>Challenges to</a:t>
            </a:r>
            <a:br>
              <a:rPr lang="en-US" altLang="en-US" dirty="0"/>
            </a:br>
            <a:r>
              <a:rPr lang="en-US" altLang="en-US" dirty="0"/>
              <a:t> Social Action</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6096000" y="2257710"/>
            <a:ext cx="5724525" cy="4600290"/>
          </a:xfrm>
        </p:spPr>
        <p:txBody>
          <a:bodyPr>
            <a:noAutofit/>
          </a:bodyPr>
          <a:lstStyle/>
          <a:p>
            <a:pPr eaLnBrk="1" hangingPunct="1"/>
            <a:endParaRPr lang="en-US" altLang="en-US" sz="2000" dirty="0"/>
          </a:p>
          <a:p>
            <a:pPr eaLnBrk="1" hangingPunct="1"/>
            <a:r>
              <a:rPr lang="en-US" altLang="en-US" sz="2000" dirty="0"/>
              <a:t>This backlash could originate from political, social or community groups serving a variety of interests that may be contrary to the principles of social justice.</a:t>
            </a:r>
          </a:p>
          <a:p>
            <a:pPr eaLnBrk="1" hangingPunct="1"/>
            <a:r>
              <a:rPr lang="en-US" altLang="en-US" sz="2000" dirty="0"/>
              <a:t>Hate groups are some of the most active and effective local and global organizers, using both online and mainstream media to make their causes visible.</a:t>
            </a:r>
            <a:endParaRPr lang="en-CA" altLang="en-US" sz="2000" dirty="0"/>
          </a:p>
        </p:txBody>
      </p:sp>
      <p:grpSp>
        <p:nvGrpSpPr>
          <p:cNvPr id="3" name="Group 2">
            <a:extLst>
              <a:ext uri="{FF2B5EF4-FFF2-40B4-BE49-F238E27FC236}">
                <a16:creationId xmlns:a16="http://schemas.microsoft.com/office/drawing/2014/main" id="{0416B0D7-D4E0-4BFF-B043-9F0EDA57F54A}"/>
              </a:ext>
            </a:extLst>
          </p:cNvPr>
          <p:cNvGrpSpPr/>
          <p:nvPr/>
        </p:nvGrpSpPr>
        <p:grpSpPr>
          <a:xfrm>
            <a:off x="0" y="0"/>
            <a:ext cx="5852659" cy="6864577"/>
            <a:chOff x="-1828800" y="2726304"/>
            <a:chExt cx="5852659" cy="6850063"/>
          </a:xfrm>
        </p:grpSpPr>
        <p:pic>
          <p:nvPicPr>
            <p:cNvPr id="3074" name="Picture 2" descr="Free Black and white of unrecognizable couple hugging and standing on street with sign with ENOUGH IS ENOUGH inscription against crowd of people Stock Photo">
              <a:extLst>
                <a:ext uri="{FF2B5EF4-FFF2-40B4-BE49-F238E27FC236}">
                  <a16:creationId xmlns:a16="http://schemas.microsoft.com/office/drawing/2014/main" id="{B0D68F6A-062A-4FCF-913A-8F03105C9E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08" b="1864"/>
            <a:stretch/>
          </p:blipFill>
          <p:spPr bwMode="auto">
            <a:xfrm>
              <a:off x="-1828800" y="2726304"/>
              <a:ext cx="5852659" cy="6850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A9CB209F-8560-4661-8D12-24E3F664A83E}"/>
                </a:ext>
              </a:extLst>
            </p:cNvPr>
            <p:cNvSpPr txBox="1"/>
            <p:nvPr/>
          </p:nvSpPr>
          <p:spPr>
            <a:xfrm>
              <a:off x="-1112271" y="9060424"/>
              <a:ext cx="4419600" cy="369332"/>
            </a:xfrm>
            <a:prstGeom prst="rect">
              <a:avLst/>
            </a:prstGeom>
            <a:noFill/>
          </p:spPr>
          <p:txBody>
            <a:bodyPr wrap="square">
              <a:spAutoFit/>
            </a:bodyPr>
            <a:lstStyle/>
            <a:p>
              <a:pPr algn="ctr"/>
              <a:r>
                <a:rPr lang="en-US" b="1" i="0" dirty="0">
                  <a:solidFill>
                    <a:schemeClr val="bg1"/>
                  </a:solidFill>
                  <a:effectLst/>
                  <a:latin typeface="Calibri" panose="020F0502020204030204" pitchFamily="34" charset="0"/>
                </a:rPr>
                <a:t>Photo by </a:t>
              </a:r>
              <a:r>
                <a:rPr lang="en-US" b="1" i="0" dirty="0" err="1">
                  <a:solidFill>
                    <a:schemeClr val="bg1"/>
                  </a:solidFill>
                  <a:effectLst/>
                  <a:latin typeface="Calibri" panose="020F0502020204030204" pitchFamily="34" charset="0"/>
                </a:rPr>
                <a:t>Duané</a:t>
              </a:r>
              <a:r>
                <a:rPr lang="en-US" b="1" i="0" dirty="0">
                  <a:solidFill>
                    <a:schemeClr val="bg1"/>
                  </a:solidFill>
                  <a:effectLst/>
                  <a:latin typeface="Calibri" panose="020F0502020204030204" pitchFamily="34" charset="0"/>
                </a:rPr>
                <a:t> Viljoen from </a:t>
              </a:r>
              <a:r>
                <a:rPr lang="en-US" b="1" i="0" dirty="0" err="1">
                  <a:solidFill>
                    <a:schemeClr val="bg1"/>
                  </a:solidFill>
                  <a:effectLst/>
                  <a:latin typeface="Calibri" panose="020F0502020204030204" pitchFamily="34" charset="0"/>
                </a:rPr>
                <a:t>Pexels</a:t>
              </a:r>
              <a:endParaRPr lang="en-CA" b="1" dirty="0">
                <a:solidFill>
                  <a:schemeClr val="bg1"/>
                </a:solidFill>
              </a:endParaRPr>
            </a:p>
          </p:txBody>
        </p:sp>
      </p:grpSp>
    </p:spTree>
    <p:extLst>
      <p:ext uri="{BB962C8B-B14F-4D97-AF65-F5344CB8AC3E}">
        <p14:creationId xmlns:p14="http://schemas.microsoft.com/office/powerpoint/2010/main" val="687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a:xfrm>
            <a:off x="371475" y="239996"/>
            <a:ext cx="5061915" cy="1325563"/>
          </a:xfrm>
        </p:spPr>
        <p:txBody>
          <a:bodyPr>
            <a:normAutofit/>
          </a:bodyPr>
          <a:lstStyle/>
          <a:p>
            <a:r>
              <a:rPr lang="en-US" altLang="en-US" dirty="0"/>
              <a:t>BACKLASH</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528016" y="1557338"/>
            <a:ext cx="4248151" cy="4600290"/>
          </a:xfrm>
        </p:spPr>
        <p:txBody>
          <a:bodyPr>
            <a:noAutofit/>
          </a:bodyPr>
          <a:lstStyle/>
          <a:p>
            <a:pPr marL="0" indent="0" eaLnBrk="1" hangingPunct="1">
              <a:buNone/>
            </a:pPr>
            <a:r>
              <a:rPr lang="en-US" sz="2400" b="0" i="0" dirty="0">
                <a:effectLst/>
              </a:rPr>
              <a:t>Fear, anger or resistance to a social ideology or actions intended to address social problems. </a:t>
            </a:r>
          </a:p>
          <a:p>
            <a:pPr marL="0" indent="0" eaLnBrk="1" hangingPunct="1">
              <a:buNone/>
            </a:pPr>
            <a:r>
              <a:rPr lang="en-US" altLang="en-US" sz="2400" dirty="0"/>
              <a:t>Backlash can range from words and labels used to undermine social action, to organized violence. </a:t>
            </a:r>
          </a:p>
          <a:p>
            <a:pPr marL="0" indent="0" eaLnBrk="1" hangingPunct="1">
              <a:buNone/>
            </a:pPr>
            <a:r>
              <a:rPr lang="en-US" altLang="en-US" sz="2400" dirty="0"/>
              <a:t>Labels like “special interests,” for instance, make social action for change sound like “fringe movements” that only concern a few. </a:t>
            </a:r>
            <a:endParaRPr lang="en-CA" altLang="en-US" sz="2400" dirty="0"/>
          </a:p>
        </p:txBody>
      </p:sp>
      <p:grpSp>
        <p:nvGrpSpPr>
          <p:cNvPr id="7" name="Group 6">
            <a:extLst>
              <a:ext uri="{FF2B5EF4-FFF2-40B4-BE49-F238E27FC236}">
                <a16:creationId xmlns:a16="http://schemas.microsoft.com/office/drawing/2014/main" id="{40000F48-A21D-4803-8E23-A6706973CE0F}"/>
              </a:ext>
            </a:extLst>
          </p:cNvPr>
          <p:cNvGrpSpPr/>
          <p:nvPr/>
        </p:nvGrpSpPr>
        <p:grpSpPr>
          <a:xfrm>
            <a:off x="6110514" y="0"/>
            <a:ext cx="6096000" cy="6858000"/>
            <a:chOff x="6096000" y="0"/>
            <a:chExt cx="6096000" cy="6858000"/>
          </a:xfrm>
        </p:grpSpPr>
        <p:pic>
          <p:nvPicPr>
            <p:cNvPr id="1028" name="Picture 4">
              <a:extLst>
                <a:ext uri="{FF2B5EF4-FFF2-40B4-BE49-F238E27FC236}">
                  <a16:creationId xmlns:a16="http://schemas.microsoft.com/office/drawing/2014/main" id="{D10EE62B-8D42-4E54-8757-0CA31497AE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19" t="2248" r="22266" b="2359"/>
            <a:stretch/>
          </p:blipFill>
          <p:spPr bwMode="auto">
            <a:xfrm>
              <a:off x="6096000" y="0"/>
              <a:ext cx="6084888" cy="685006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FD0E3DE-16D0-45F2-A4B0-641B0A67096C}"/>
                </a:ext>
              </a:extLst>
            </p:cNvPr>
            <p:cNvSpPr/>
            <p:nvPr/>
          </p:nvSpPr>
          <p:spPr>
            <a:xfrm>
              <a:off x="6107112" y="5993927"/>
              <a:ext cx="6084888" cy="864073"/>
            </a:xfrm>
            <a:prstGeom prst="rect">
              <a:avLst/>
            </a:prstGeom>
            <a:gradFill flip="none" rotWithShape="1">
              <a:gsLst>
                <a:gs pos="9000">
                  <a:srgbClr val="000000">
                    <a:alpha val="0"/>
                  </a:srgbClr>
                </a:gs>
                <a:gs pos="86000">
                  <a:schemeClr val="tx1">
                    <a:lumMod val="95000"/>
                    <a:lumOff val="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hlinkClick r:id="rId4"/>
              <a:extLst>
                <a:ext uri="{FF2B5EF4-FFF2-40B4-BE49-F238E27FC236}">
                  <a16:creationId xmlns:a16="http://schemas.microsoft.com/office/drawing/2014/main" id="{8F29EC15-EDEA-4A76-BBB4-822DC34A4503}"/>
                </a:ext>
              </a:extLst>
            </p:cNvPr>
            <p:cNvSpPr txBox="1"/>
            <p:nvPr/>
          </p:nvSpPr>
          <p:spPr>
            <a:xfrm>
              <a:off x="6096000" y="6550223"/>
              <a:ext cx="6096000" cy="307777"/>
            </a:xfrm>
            <a:prstGeom prst="rect">
              <a:avLst/>
            </a:prstGeom>
            <a:noFill/>
          </p:spPr>
          <p:txBody>
            <a:bodyPr wrap="square">
              <a:spAutoFit/>
            </a:bodyPr>
            <a:lstStyle/>
            <a:p>
              <a:pPr algn="ctr"/>
              <a:r>
                <a:rPr lang="en-US" sz="1400" b="1" i="0" dirty="0">
                  <a:solidFill>
                    <a:schemeClr val="bg1"/>
                  </a:solidFill>
                  <a:effectLst/>
                </a:rPr>
                <a:t>Charlottesville 'Unite the Right' Rally Photo by </a:t>
              </a:r>
              <a:r>
                <a:rPr lang="en-CA" sz="1400" b="1" i="0" u="none" strike="noStrike" dirty="0">
                  <a:solidFill>
                    <a:schemeClr val="bg1"/>
                  </a:solidFill>
                  <a:effectLst/>
                  <a:hlinkClick r:id="rId5">
                    <a:extLst>
                      <a:ext uri="{A12FA001-AC4F-418D-AE19-62706E023703}">
                        <ahyp:hlinkClr xmlns:ahyp="http://schemas.microsoft.com/office/drawing/2018/hyperlinkcolor" val="tx"/>
                      </a:ext>
                    </a:extLst>
                  </a:hlinkClick>
                </a:rPr>
                <a:t>Anthony Crider</a:t>
              </a:r>
              <a:r>
                <a:rPr lang="en-CA" sz="1400" b="1" i="0" u="none" strike="noStrike" dirty="0">
                  <a:solidFill>
                    <a:schemeClr val="bg1"/>
                  </a:solidFill>
                  <a:effectLst/>
                </a:rPr>
                <a:t> </a:t>
              </a:r>
              <a:r>
                <a:rPr lang="en-US" sz="1400" b="1" i="0" dirty="0">
                  <a:solidFill>
                    <a:schemeClr val="bg1"/>
                  </a:solidFill>
                  <a:effectLst/>
                </a:rPr>
                <a:t>CC BY 2.0</a:t>
              </a:r>
              <a:endParaRPr lang="en-CA" sz="1400" b="1" dirty="0">
                <a:solidFill>
                  <a:schemeClr val="bg1"/>
                </a:solidFill>
              </a:endParaRPr>
            </a:p>
          </p:txBody>
        </p:sp>
      </p:grpSp>
    </p:spTree>
    <p:extLst>
      <p:ext uri="{BB962C8B-B14F-4D97-AF65-F5344CB8AC3E}">
        <p14:creationId xmlns:p14="http://schemas.microsoft.com/office/powerpoint/2010/main" val="125139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ll Lives Matter">
            <a:hlinkClick r:id="" action="ppaction://media"/>
            <a:extLst>
              <a:ext uri="{FF2B5EF4-FFF2-40B4-BE49-F238E27FC236}">
                <a16:creationId xmlns:a16="http://schemas.microsoft.com/office/drawing/2014/main" id="{FE123407-5DDE-485F-9F73-0EB8CE1C19D9}"/>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2050" name="Picture 2">
            <a:extLst>
              <a:ext uri="{FF2B5EF4-FFF2-40B4-BE49-F238E27FC236}">
                <a16:creationId xmlns:a16="http://schemas.microsoft.com/office/drawing/2014/main" id="{2F3196D4-4DE8-4E8C-AE6C-2DE32BB6B5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04" t="6984" r="7042" b="5821"/>
          <a:stretch/>
        </p:blipFill>
        <p:spPr bwMode="auto">
          <a:xfrm>
            <a:off x="0" y="0"/>
            <a:ext cx="12180888" cy="687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a:xfrm>
            <a:off x="6758608" y="239996"/>
            <a:ext cx="5061915" cy="1325563"/>
          </a:xfrm>
        </p:spPr>
        <p:txBody>
          <a:bodyPr>
            <a:normAutofit/>
          </a:bodyPr>
          <a:lstStyle/>
          <a:p>
            <a:r>
              <a:rPr lang="en-US" altLang="en-US" dirty="0"/>
              <a:t>BACKLASH</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6915149" y="1557338"/>
            <a:ext cx="4248151" cy="4600290"/>
          </a:xfrm>
        </p:spPr>
        <p:txBody>
          <a:bodyPr>
            <a:noAutofit/>
          </a:bodyPr>
          <a:lstStyle/>
          <a:p>
            <a:pPr marL="0" indent="0" eaLnBrk="1" hangingPunct="1">
              <a:buNone/>
            </a:pPr>
            <a:r>
              <a:rPr lang="en-US" sz="2400" b="0" i="0" dirty="0">
                <a:effectLst/>
              </a:rPr>
              <a:t>Fear, anger and resistance to a social cause..</a:t>
            </a:r>
          </a:p>
          <a:p>
            <a:pPr marL="0" indent="0" eaLnBrk="1" hangingPunct="1">
              <a:buNone/>
            </a:pPr>
            <a:r>
              <a:rPr lang="en-US" altLang="en-US" sz="2400" dirty="0"/>
              <a:t>How far will someone go to protect their ideology?</a:t>
            </a:r>
          </a:p>
          <a:p>
            <a:pPr marL="0" indent="0" eaLnBrk="1" hangingPunct="1">
              <a:buNone/>
            </a:pPr>
            <a:r>
              <a:rPr lang="en-US" altLang="en-US" sz="2400" dirty="0"/>
              <a:t>Have a look at this situation where a young man drove a car into a crowd of people taking the life of one and injuring many others!</a:t>
            </a:r>
          </a:p>
        </p:txBody>
      </p:sp>
      <p:grpSp>
        <p:nvGrpSpPr>
          <p:cNvPr id="3" name="Group 2">
            <a:extLst>
              <a:ext uri="{FF2B5EF4-FFF2-40B4-BE49-F238E27FC236}">
                <a16:creationId xmlns:a16="http://schemas.microsoft.com/office/drawing/2014/main" id="{1780FE20-387F-48FA-8426-8FD1D4100EAB}"/>
              </a:ext>
            </a:extLst>
          </p:cNvPr>
          <p:cNvGrpSpPr/>
          <p:nvPr/>
        </p:nvGrpSpPr>
        <p:grpSpPr>
          <a:xfrm>
            <a:off x="-104361" y="0"/>
            <a:ext cx="6438900" cy="6867936"/>
            <a:chOff x="-104361" y="0"/>
            <a:chExt cx="6438900" cy="6867936"/>
          </a:xfrm>
        </p:grpSpPr>
        <p:pic>
          <p:nvPicPr>
            <p:cNvPr id="1026" name="Picture 2">
              <a:extLst>
                <a:ext uri="{FF2B5EF4-FFF2-40B4-BE49-F238E27FC236}">
                  <a16:creationId xmlns:a16="http://schemas.microsoft.com/office/drawing/2014/main" id="{DAB45475-4502-4E9B-9590-F1232D4E7F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77" t="116" r="18375" b="-116"/>
            <a:stretch/>
          </p:blipFill>
          <p:spPr bwMode="auto">
            <a:xfrm>
              <a:off x="0" y="0"/>
              <a:ext cx="633453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6D5106-E729-4815-97A7-FABAC29E274B}"/>
                </a:ext>
              </a:extLst>
            </p:cNvPr>
            <p:cNvSpPr/>
            <p:nvPr/>
          </p:nvSpPr>
          <p:spPr>
            <a:xfrm>
              <a:off x="0" y="6003863"/>
              <a:ext cx="6334539" cy="864073"/>
            </a:xfrm>
            <a:prstGeom prst="rect">
              <a:avLst/>
            </a:prstGeom>
            <a:gradFill flip="none" rotWithShape="1">
              <a:gsLst>
                <a:gs pos="9000">
                  <a:schemeClr val="bg1">
                    <a:alpha val="0"/>
                  </a:schemeClr>
                </a:gs>
                <a:gs pos="86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hlinkClick r:id="rId4"/>
              <a:extLst>
                <a:ext uri="{FF2B5EF4-FFF2-40B4-BE49-F238E27FC236}">
                  <a16:creationId xmlns:a16="http://schemas.microsoft.com/office/drawing/2014/main" id="{64E042E4-D1C6-42BA-AD24-120A27C06928}"/>
                </a:ext>
              </a:extLst>
            </p:cNvPr>
            <p:cNvSpPr txBox="1"/>
            <p:nvPr/>
          </p:nvSpPr>
          <p:spPr>
            <a:xfrm>
              <a:off x="-104361" y="6454227"/>
              <a:ext cx="6438900" cy="369332"/>
            </a:xfrm>
            <a:prstGeom prst="rect">
              <a:avLst/>
            </a:prstGeom>
            <a:noFill/>
          </p:spPr>
          <p:txBody>
            <a:bodyPr wrap="square">
              <a:spAutoFit/>
            </a:bodyPr>
            <a:lstStyle/>
            <a:p>
              <a:pPr algn="ctr"/>
              <a:r>
                <a:rPr lang="fi-FI" b="1" i="0" dirty="0">
                  <a:effectLst/>
                </a:rPr>
                <a:t>Photo Ryan M. Kelly | AP Photo</a:t>
              </a:r>
              <a:endParaRPr lang="en-CA" b="1" dirty="0"/>
            </a:p>
          </p:txBody>
        </p:sp>
      </p:grpSp>
    </p:spTree>
    <p:extLst>
      <p:ext uri="{BB962C8B-B14F-4D97-AF65-F5344CB8AC3E}">
        <p14:creationId xmlns:p14="http://schemas.microsoft.com/office/powerpoint/2010/main" val="3948309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How Charlottesville Led to the Capitol Attack | &quot;Trump's American Carnage&quot; | FRONTLINE">
            <a:hlinkClick r:id="" action="ppaction://media"/>
            <a:extLst>
              <a:ext uri="{FF2B5EF4-FFF2-40B4-BE49-F238E27FC236}">
                <a16:creationId xmlns:a16="http://schemas.microsoft.com/office/drawing/2014/main" id="{B7FF1123-2F29-48BB-A893-C1F5DCC21393}"/>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pic>
        <p:nvPicPr>
          <p:cNvPr id="3" name="Picture 2">
            <a:hlinkClick r:id="rId5"/>
            <a:extLst>
              <a:ext uri="{FF2B5EF4-FFF2-40B4-BE49-F238E27FC236}">
                <a16:creationId xmlns:a16="http://schemas.microsoft.com/office/drawing/2014/main" id="{87E96404-9578-4065-9185-E65A2B57E087}"/>
              </a:ext>
            </a:extLst>
          </p:cNvPr>
          <p:cNvPicPr>
            <a:picLocks noChangeAspect="1"/>
          </p:cNvPicPr>
          <p:nvPr/>
        </p:nvPicPr>
        <p:blipFill rotWithShape="1">
          <a:blip r:embed="rId6"/>
          <a:srcRect t="5689" r="6363" b="10093"/>
          <a:stretch/>
        </p:blipFill>
        <p:spPr>
          <a:xfrm>
            <a:off x="6185" y="12527"/>
            <a:ext cx="12185815" cy="6850062"/>
          </a:xfrm>
          <a:prstGeom prst="rect">
            <a:avLst/>
          </a:prstGeom>
        </p:spPr>
      </p:pic>
    </p:spTree>
    <p:extLst>
      <p:ext uri="{BB962C8B-B14F-4D97-AF65-F5344CB8AC3E}">
        <p14:creationId xmlns:p14="http://schemas.microsoft.com/office/powerpoint/2010/main" val="22287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p:txBody>
          <a:bodyPr>
            <a:normAutofit/>
          </a:bodyPr>
          <a:lstStyle/>
          <a:p>
            <a:r>
              <a:rPr lang="en-US" altLang="en-US" dirty="0"/>
              <a:t>CRITICAL THINKING QUESTIONS?</a:t>
            </a:r>
            <a:endParaRPr lang="en-CA" altLang="en-US" dirty="0"/>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376187" y="1565560"/>
            <a:ext cx="4094213" cy="4600290"/>
          </a:xfrm>
        </p:spPr>
        <p:txBody>
          <a:bodyPr>
            <a:noAutofit/>
          </a:bodyPr>
          <a:lstStyle/>
          <a:p>
            <a:pPr algn="l"/>
            <a:r>
              <a:rPr lang="en-US" sz="2200" b="1" i="0" dirty="0">
                <a:solidFill>
                  <a:srgbClr val="414042"/>
                </a:solidFill>
                <a:effectLst/>
              </a:rPr>
              <a:t>Critical Thinking Questions:</a:t>
            </a:r>
          </a:p>
          <a:p>
            <a:pPr algn="l">
              <a:buFont typeface="Arial" panose="020B0604020202020204" pitchFamily="34" charset="0"/>
              <a:buChar char="•"/>
            </a:pPr>
            <a:r>
              <a:rPr lang="en-US" sz="2200" b="0" i="0" dirty="0">
                <a:solidFill>
                  <a:srgbClr val="414042"/>
                </a:solidFill>
                <a:effectLst/>
              </a:rPr>
              <a:t>Did the Charlottesville riot hurt the cause of the anti-racism protesters?</a:t>
            </a:r>
          </a:p>
          <a:p>
            <a:pPr algn="l">
              <a:buFont typeface="Arial" panose="020B0604020202020204" pitchFamily="34" charset="0"/>
              <a:buChar char="•"/>
            </a:pPr>
            <a:r>
              <a:rPr lang="en-US" sz="2200" b="0" i="0" dirty="0">
                <a:solidFill>
                  <a:srgbClr val="414042"/>
                </a:solidFill>
                <a:effectLst/>
              </a:rPr>
              <a:t>Is uncovering hidden racism a positive outcome of media publicity, or an unwanted platform for hate groups?</a:t>
            </a:r>
          </a:p>
          <a:p>
            <a:pPr algn="l">
              <a:buFont typeface="Arial" panose="020B0604020202020204" pitchFamily="34" charset="0"/>
              <a:buChar char="•"/>
            </a:pPr>
            <a:r>
              <a:rPr lang="en-US" sz="2200" b="0" i="0" dirty="0">
                <a:solidFill>
                  <a:srgbClr val="414042"/>
                </a:solidFill>
                <a:effectLst/>
              </a:rPr>
              <a:t>Is social action possible without ideology?</a:t>
            </a:r>
          </a:p>
          <a:p>
            <a:pPr algn="l">
              <a:buFont typeface="Arial" panose="020B0604020202020204" pitchFamily="34" charset="0"/>
              <a:buChar char="•"/>
            </a:pPr>
            <a:r>
              <a:rPr lang="en-US" sz="2200" dirty="0">
                <a:solidFill>
                  <a:srgbClr val="414042"/>
                </a:solidFill>
              </a:rPr>
              <a:t>Why did the police sit idly by and not respond to the treat while it was happening?</a:t>
            </a:r>
            <a:endParaRPr lang="en-US" sz="2200" b="0" i="0" dirty="0">
              <a:solidFill>
                <a:srgbClr val="414042"/>
              </a:solidFill>
              <a:effectLst/>
            </a:endParaRPr>
          </a:p>
        </p:txBody>
      </p:sp>
      <p:grpSp>
        <p:nvGrpSpPr>
          <p:cNvPr id="5" name="Group 4">
            <a:extLst>
              <a:ext uri="{FF2B5EF4-FFF2-40B4-BE49-F238E27FC236}">
                <a16:creationId xmlns:a16="http://schemas.microsoft.com/office/drawing/2014/main" id="{0965ED74-126F-4CE3-A3B4-2D075B785199}"/>
              </a:ext>
            </a:extLst>
          </p:cNvPr>
          <p:cNvGrpSpPr/>
          <p:nvPr/>
        </p:nvGrpSpPr>
        <p:grpSpPr>
          <a:xfrm>
            <a:off x="4240001" y="1565559"/>
            <a:ext cx="7940887" cy="5052445"/>
            <a:chOff x="4240001" y="1565559"/>
            <a:chExt cx="7940887" cy="5052445"/>
          </a:xfrm>
        </p:grpSpPr>
        <p:sp>
          <p:nvSpPr>
            <p:cNvPr id="6" name="TextBox 5">
              <a:hlinkClick r:id="rId3"/>
              <a:extLst>
                <a:ext uri="{FF2B5EF4-FFF2-40B4-BE49-F238E27FC236}">
                  <a16:creationId xmlns:a16="http://schemas.microsoft.com/office/drawing/2014/main" id="{5456DD0C-4B79-469C-8F3E-A493585DB65E}"/>
                </a:ext>
              </a:extLst>
            </p:cNvPr>
            <p:cNvSpPr txBox="1"/>
            <p:nvPr/>
          </p:nvSpPr>
          <p:spPr>
            <a:xfrm>
              <a:off x="5295900" y="6279450"/>
              <a:ext cx="6172200" cy="338554"/>
            </a:xfrm>
            <a:prstGeom prst="rect">
              <a:avLst/>
            </a:prstGeom>
            <a:noFill/>
          </p:spPr>
          <p:txBody>
            <a:bodyPr wrap="square">
              <a:spAutoFit/>
            </a:bodyPr>
            <a:lstStyle/>
            <a:p>
              <a:pPr algn="ctr"/>
              <a:r>
                <a:rPr lang="en-CA" sz="1600" b="1" i="0" dirty="0">
                  <a:effectLst/>
                </a:rPr>
                <a:t>"Critical Thinking“ by </a:t>
              </a:r>
              <a:r>
                <a:rPr lang="en-CA" sz="1600" b="1" i="0" u="none" strike="noStrike" dirty="0">
                  <a:effectLst/>
                  <a:hlinkClick r:id="rId3">
                    <a:extLst>
                      <a:ext uri="{A12FA001-AC4F-418D-AE19-62706E023703}">
                        <ahyp:hlinkClr xmlns:ahyp="http://schemas.microsoft.com/office/drawing/2018/hyperlinkcolor" val="tx"/>
                      </a:ext>
                    </a:extLst>
                  </a:hlinkClick>
                </a:rPr>
                <a:t>epictop10.com</a:t>
              </a:r>
              <a:endParaRPr lang="en-CA" sz="1600" b="1" dirty="0"/>
            </a:p>
          </p:txBody>
        </p:sp>
        <p:pic>
          <p:nvPicPr>
            <p:cNvPr id="4" name="Picture 3" descr="A close-up of a sign&#10;&#10;Description automatically generated with medium confidence">
              <a:extLst>
                <a:ext uri="{FF2B5EF4-FFF2-40B4-BE49-F238E27FC236}">
                  <a16:creationId xmlns:a16="http://schemas.microsoft.com/office/drawing/2014/main" id="{DC5CB2B6-0BAE-414A-A19F-D21AD65BDF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0001" y="1565559"/>
              <a:ext cx="7940887" cy="3992842"/>
            </a:xfrm>
            <a:prstGeom prst="rect">
              <a:avLst/>
            </a:prstGeom>
          </p:spPr>
        </p:pic>
      </p:grpSp>
    </p:spTree>
    <p:extLst>
      <p:ext uri="{BB962C8B-B14F-4D97-AF65-F5344CB8AC3E}">
        <p14:creationId xmlns:p14="http://schemas.microsoft.com/office/powerpoint/2010/main" val="3388090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06E0745-92EB-4ED9-8A16-28083472C26A}"/>
              </a:ext>
            </a:extLst>
          </p:cNvPr>
          <p:cNvSpPr>
            <a:spLocks noGrp="1"/>
          </p:cNvSpPr>
          <p:nvPr>
            <p:ph type="title"/>
          </p:nvPr>
        </p:nvSpPr>
        <p:spPr>
          <a:xfrm>
            <a:off x="6371771" y="239996"/>
            <a:ext cx="4520015" cy="1325563"/>
          </a:xfrm>
        </p:spPr>
        <p:txBody>
          <a:bodyPr/>
          <a:lstStyle/>
          <a:p>
            <a:pPr eaLnBrk="1" hangingPunct="1"/>
            <a:r>
              <a:rPr lang="en-CA" altLang="en-US" dirty="0"/>
              <a:t>Discussion:</a:t>
            </a:r>
          </a:p>
        </p:txBody>
      </p:sp>
      <p:sp>
        <p:nvSpPr>
          <p:cNvPr id="21507" name="Content Placeholder 2">
            <a:extLst>
              <a:ext uri="{FF2B5EF4-FFF2-40B4-BE49-F238E27FC236}">
                <a16:creationId xmlns:a16="http://schemas.microsoft.com/office/drawing/2014/main" id="{E64FE072-1B4A-460E-A7FE-E14A71F55884}"/>
              </a:ext>
            </a:extLst>
          </p:cNvPr>
          <p:cNvSpPr>
            <a:spLocks noGrp="1"/>
          </p:cNvSpPr>
          <p:nvPr>
            <p:ph idx="1"/>
          </p:nvPr>
        </p:nvSpPr>
        <p:spPr>
          <a:xfrm>
            <a:off x="6371771" y="2115684"/>
            <a:ext cx="5448754" cy="2626632"/>
          </a:xfrm>
        </p:spPr>
        <p:txBody>
          <a:bodyPr/>
          <a:lstStyle/>
          <a:p>
            <a:pPr eaLnBrk="1" hangingPunct="1"/>
            <a:r>
              <a:rPr lang="en-CA" altLang="en-US" dirty="0"/>
              <a:t>“Give a man a fish and he will eat for a day. Teach a man to fish and he will eat for a lifetime.”</a:t>
            </a:r>
          </a:p>
          <a:p>
            <a:pPr eaLnBrk="1" hangingPunct="1"/>
            <a:r>
              <a:rPr lang="en-CA" altLang="en-US" dirty="0"/>
              <a:t>What does this quote say about difference between charity and social justice?</a:t>
            </a:r>
          </a:p>
        </p:txBody>
      </p:sp>
      <p:grpSp>
        <p:nvGrpSpPr>
          <p:cNvPr id="5" name="Group 4">
            <a:extLst>
              <a:ext uri="{FF2B5EF4-FFF2-40B4-BE49-F238E27FC236}">
                <a16:creationId xmlns:a16="http://schemas.microsoft.com/office/drawing/2014/main" id="{70164C11-D6D3-45F4-A255-A250D52F07AE}"/>
              </a:ext>
            </a:extLst>
          </p:cNvPr>
          <p:cNvGrpSpPr/>
          <p:nvPr/>
        </p:nvGrpSpPr>
        <p:grpSpPr>
          <a:xfrm>
            <a:off x="-5628" y="-297982"/>
            <a:ext cx="5973633" cy="7136863"/>
            <a:chOff x="6008310" y="-253979"/>
            <a:chExt cx="5973633" cy="7136863"/>
          </a:xfrm>
        </p:grpSpPr>
        <p:grpSp>
          <p:nvGrpSpPr>
            <p:cNvPr id="6" name="Group 5">
              <a:extLst>
                <a:ext uri="{FF2B5EF4-FFF2-40B4-BE49-F238E27FC236}">
                  <a16:creationId xmlns:a16="http://schemas.microsoft.com/office/drawing/2014/main" id="{6224BA8A-9ED3-4F90-9509-2AFA64CFDDEE}"/>
                </a:ext>
              </a:extLst>
            </p:cNvPr>
            <p:cNvGrpSpPr/>
            <p:nvPr/>
          </p:nvGrpSpPr>
          <p:grpSpPr>
            <a:xfrm>
              <a:off x="6008310" y="-253979"/>
              <a:ext cx="5973633" cy="6535202"/>
              <a:chOff x="6955559" y="-334315"/>
              <a:chExt cx="6116933" cy="6736436"/>
            </a:xfrm>
          </p:grpSpPr>
          <p:pic>
            <p:nvPicPr>
              <p:cNvPr id="8" name="Graphic 7" descr="Chat with solid fill">
                <a:extLst>
                  <a:ext uri="{FF2B5EF4-FFF2-40B4-BE49-F238E27FC236}">
                    <a16:creationId xmlns:a16="http://schemas.microsoft.com/office/drawing/2014/main" id="{8D298BF0-9A09-434F-B4D9-35119B063370}"/>
                  </a:ext>
                </a:extLst>
              </p:cNvPr>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6001" y="1147421"/>
                <a:ext cx="2093092" cy="2093092"/>
              </a:xfrm>
              <a:prstGeom prst="rect">
                <a:avLst/>
              </a:prstGeom>
            </p:spPr>
          </p:pic>
          <p:pic>
            <p:nvPicPr>
              <p:cNvPr id="9" name="Graphic 8" descr="Chat outline">
                <a:extLst>
                  <a:ext uri="{FF2B5EF4-FFF2-40B4-BE49-F238E27FC236}">
                    <a16:creationId xmlns:a16="http://schemas.microsoft.com/office/drawing/2014/main" id="{28FDBEE2-DE86-4510-85FE-BED0C837CCA3}"/>
                  </a:ext>
                </a:extLst>
              </p:cNvPr>
              <p:cNvPicPr>
                <a:picLocks noChangeAspect="1"/>
              </p:cNvPicPr>
              <p:nvPr/>
            </p:nvPicPr>
            <p:blipFill>
              <a:blip r:embed="rId5">
                <a:alphaModFix amt="3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352" y="1429786"/>
                <a:ext cx="2093092" cy="2093092"/>
              </a:xfrm>
              <a:prstGeom prst="rect">
                <a:avLst/>
              </a:prstGeom>
            </p:spPr>
          </p:pic>
          <p:pic>
            <p:nvPicPr>
              <p:cNvPr id="10" name="Graphic 9" descr="Speech outline">
                <a:extLst>
                  <a:ext uri="{FF2B5EF4-FFF2-40B4-BE49-F238E27FC236}">
                    <a16:creationId xmlns:a16="http://schemas.microsoft.com/office/drawing/2014/main" id="{A379579E-3719-46E1-8DB9-BEA1E05B1E7D}"/>
                  </a:ext>
                </a:extLst>
              </p:cNvPr>
              <p:cNvPicPr>
                <a:picLocks noChangeAspect="1"/>
              </p:cNvPicPr>
              <p:nvPr/>
            </p:nvPicPr>
            <p:blipFill>
              <a:blip r:embed="rId7">
                <a:alphaModFix am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1755" y="2694100"/>
                <a:ext cx="2093092" cy="2093092"/>
              </a:xfrm>
              <a:prstGeom prst="rect">
                <a:avLst/>
              </a:prstGeom>
            </p:spPr>
          </p:pic>
          <p:pic>
            <p:nvPicPr>
              <p:cNvPr id="11" name="Graphic 10" descr="Speech outline">
                <a:extLst>
                  <a:ext uri="{FF2B5EF4-FFF2-40B4-BE49-F238E27FC236}">
                    <a16:creationId xmlns:a16="http://schemas.microsoft.com/office/drawing/2014/main" id="{55AE72E5-4F29-4675-8DAD-E93594693FD7}"/>
                  </a:ext>
                </a:extLst>
              </p:cNvPr>
              <p:cNvPicPr>
                <a:picLocks noChangeAspect="1"/>
              </p:cNvPicPr>
              <p:nvPr/>
            </p:nvPicPr>
            <p:blipFill>
              <a:blip r:embed="rId9">
                <a:alphaModFix amt="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66046" y="2182605"/>
                <a:ext cx="2093092" cy="2093092"/>
              </a:xfrm>
              <a:prstGeom prst="rect">
                <a:avLst/>
              </a:prstGeom>
            </p:spPr>
          </p:pic>
          <p:pic>
            <p:nvPicPr>
              <p:cNvPr id="12" name="Graphic 11" descr="Chat with solid fill">
                <a:extLst>
                  <a:ext uri="{FF2B5EF4-FFF2-40B4-BE49-F238E27FC236}">
                    <a16:creationId xmlns:a16="http://schemas.microsoft.com/office/drawing/2014/main" id="{312EEDA2-FC05-4D87-B92C-25F7429ADACC}"/>
                  </a:ext>
                </a:extLst>
              </p:cNvPr>
              <p:cNvPicPr>
                <a:picLocks noChangeAspect="1"/>
              </p:cNvPicPr>
              <p:nvPr/>
            </p:nvPicPr>
            <p:blipFill>
              <a:blip r:embed="rId3">
                <a:alphaModFix amt="2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6746" y="2476332"/>
                <a:ext cx="2093092" cy="2093092"/>
              </a:xfrm>
              <a:prstGeom prst="rect">
                <a:avLst/>
              </a:prstGeom>
            </p:spPr>
          </p:pic>
          <p:pic>
            <p:nvPicPr>
              <p:cNvPr id="13" name="Graphic 12" descr="Chat with solid fill">
                <a:extLst>
                  <a:ext uri="{FF2B5EF4-FFF2-40B4-BE49-F238E27FC236}">
                    <a16:creationId xmlns:a16="http://schemas.microsoft.com/office/drawing/2014/main" id="{17405CDF-0CE2-4706-B2DA-451A4676EFF3}"/>
                  </a:ext>
                </a:extLst>
              </p:cNvPr>
              <p:cNvPicPr>
                <a:picLocks noChangeAspect="1"/>
              </p:cNvPicPr>
              <p:nvPr/>
            </p:nvPicPr>
            <p:blipFill>
              <a:blip r:embed="rId3">
                <a:alphaModFix amt="1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5559" y="-334315"/>
                <a:ext cx="2093092" cy="2093092"/>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8F7EBB4B-F9C8-43C3-A0D9-C12D206BFA7C}"/>
                  </a:ext>
                </a:extLst>
              </p:cNvPr>
              <p:cNvPicPr>
                <a:picLocks noChangeAspect="1"/>
              </p:cNvPicPr>
              <p:nvPr/>
            </p:nvPicPr>
            <p:blipFill>
              <a:blip r:embed="rId11" cstate="print">
                <a:alphaModFix amt="33000"/>
                <a:extLst>
                  <a:ext uri="{28A0092B-C50C-407E-A947-70E740481C1C}">
                    <a14:useLocalDpi xmlns:a14="http://schemas.microsoft.com/office/drawing/2010/main" val="0"/>
                  </a:ext>
                </a:extLst>
              </a:blip>
              <a:stretch>
                <a:fillRect/>
              </a:stretch>
            </p:blipFill>
            <p:spPr>
              <a:xfrm>
                <a:off x="7204521" y="4268234"/>
                <a:ext cx="1820936" cy="1496292"/>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0FE8BED-A96E-45EF-97F7-B26B33930095}"/>
                  </a:ext>
                </a:extLst>
              </p:cNvPr>
              <p:cNvPicPr>
                <a:picLocks noChangeAspect="1"/>
              </p:cNvPicPr>
              <p:nvPr/>
            </p:nvPicPr>
            <p:blipFill>
              <a:blip r:embed="rId12">
                <a:alphaModFix amt="19000"/>
                <a:extLst>
                  <a:ext uri="{28A0092B-C50C-407E-A947-70E740481C1C}">
                    <a14:useLocalDpi xmlns:a14="http://schemas.microsoft.com/office/drawing/2010/main" val="0"/>
                  </a:ext>
                </a:extLst>
              </a:blip>
              <a:stretch>
                <a:fillRect/>
              </a:stretch>
            </p:blipFill>
            <p:spPr>
              <a:xfrm>
                <a:off x="9011468" y="4164604"/>
                <a:ext cx="2237517" cy="223751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2CE3039-E4BF-4CB6-AD24-31D986952293}"/>
                  </a:ext>
                </a:extLst>
              </p:cNvPr>
              <p:cNvPicPr>
                <a:picLocks noChangeAspect="1"/>
              </p:cNvPicPr>
              <p:nvPr/>
            </p:nvPicPr>
            <p:blipFill>
              <a:blip r:embed="rId12">
                <a:alphaModFix amt="59000"/>
                <a:extLst>
                  <a:ext uri="{28A0092B-C50C-407E-A947-70E740481C1C}">
                    <a14:useLocalDpi xmlns:a14="http://schemas.microsoft.com/office/drawing/2010/main" val="0"/>
                  </a:ext>
                </a:extLst>
              </a:blip>
              <a:stretch>
                <a:fillRect/>
              </a:stretch>
            </p:blipFill>
            <p:spPr>
              <a:xfrm>
                <a:off x="10076398" y="500130"/>
                <a:ext cx="1128154" cy="112815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7EF812CD-3AE9-4DE6-8FDE-F11A178BBA11}"/>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8139020" y="1066488"/>
                <a:ext cx="875017" cy="875017"/>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244F61B5-3D20-44B9-A936-A6E7295CAC7C}"/>
                  </a:ext>
                </a:extLst>
              </p:cNvPr>
              <p:cNvPicPr>
                <a:picLocks noChangeAspect="1"/>
              </p:cNvPicPr>
              <p:nvPr/>
            </p:nvPicPr>
            <p:blipFill>
              <a:blip r:embed="rId12">
                <a:alphaModFix amt="15000"/>
                <a:extLst>
                  <a:ext uri="{28A0092B-C50C-407E-A947-70E740481C1C}">
                    <a14:useLocalDpi xmlns:a14="http://schemas.microsoft.com/office/drawing/2010/main" val="0"/>
                  </a:ext>
                </a:extLst>
              </a:blip>
              <a:stretch>
                <a:fillRect/>
              </a:stretch>
            </p:blipFill>
            <p:spPr>
              <a:xfrm>
                <a:off x="9084930" y="737505"/>
                <a:ext cx="819833" cy="819833"/>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A986F643-A777-463E-A796-7B342958124D}"/>
                  </a:ext>
                </a:extLst>
              </p:cNvPr>
              <p:cNvPicPr>
                <a:picLocks noChangeAspect="1"/>
              </p:cNvPicPr>
              <p:nvPr/>
            </p:nvPicPr>
            <p:blipFill>
              <a:blip r:embed="rId13" cstate="print">
                <a:alphaModFix amt="14000"/>
                <a:extLst>
                  <a:ext uri="{28A0092B-C50C-407E-A947-70E740481C1C}">
                    <a14:useLocalDpi xmlns:a14="http://schemas.microsoft.com/office/drawing/2010/main" val="0"/>
                  </a:ext>
                </a:extLst>
              </a:blip>
              <a:stretch>
                <a:fillRect/>
              </a:stretch>
            </p:blipFill>
            <p:spPr>
              <a:xfrm>
                <a:off x="10362250" y="1662042"/>
                <a:ext cx="1496292" cy="1496292"/>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58AF6A4-68C7-4030-8476-23A09F0544D4}"/>
                  </a:ext>
                </a:extLst>
              </p:cNvPr>
              <p:cNvPicPr>
                <a:picLocks noChangeAspect="1"/>
              </p:cNvPicPr>
              <p:nvPr/>
            </p:nvPicPr>
            <p:blipFill>
              <a:blip r:embed="rId14" cstate="print">
                <a:alphaModFix amt="19000"/>
                <a:extLst>
                  <a:ext uri="{28A0092B-C50C-407E-A947-70E740481C1C}">
                    <a14:useLocalDpi xmlns:a14="http://schemas.microsoft.com/office/drawing/2010/main" val="0"/>
                  </a:ext>
                </a:extLst>
              </a:blip>
              <a:stretch>
                <a:fillRect/>
              </a:stretch>
            </p:blipFill>
            <p:spPr>
              <a:xfrm flipH="1">
                <a:off x="7131663" y="2934208"/>
                <a:ext cx="1044414" cy="989584"/>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87A27A08-316E-4777-88B7-98B44EF781C3}"/>
                  </a:ext>
                </a:extLst>
              </p:cNvPr>
              <p:cNvPicPr>
                <a:picLocks noChangeAspect="1"/>
              </p:cNvPicPr>
              <p:nvPr/>
            </p:nvPicPr>
            <p:blipFill>
              <a:blip r:embed="rId15" cstate="print">
                <a:alphaModFix amt="24000"/>
                <a:extLst>
                  <a:ext uri="{28A0092B-C50C-407E-A947-70E740481C1C}">
                    <a14:useLocalDpi xmlns:a14="http://schemas.microsoft.com/office/drawing/2010/main" val="0"/>
                  </a:ext>
                </a:extLst>
              </a:blip>
              <a:stretch>
                <a:fillRect/>
              </a:stretch>
            </p:blipFill>
            <p:spPr>
              <a:xfrm>
                <a:off x="8406178" y="3294222"/>
                <a:ext cx="1820935" cy="1820935"/>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46FAD44-C706-4743-95C4-6AC4442F34B6}"/>
                  </a:ext>
                </a:extLst>
              </p:cNvPr>
              <p:cNvPicPr>
                <a:picLocks noChangeAspect="1"/>
              </p:cNvPicPr>
              <p:nvPr/>
            </p:nvPicPr>
            <p:blipFill>
              <a:blip r:embed="rId16" cstate="print">
                <a:alphaModFix amt="14000"/>
                <a:extLst>
                  <a:ext uri="{28A0092B-C50C-407E-A947-70E740481C1C}">
                    <a14:useLocalDpi xmlns:a14="http://schemas.microsoft.com/office/drawing/2010/main" val="0"/>
                  </a:ext>
                </a:extLst>
              </a:blip>
              <a:stretch>
                <a:fillRect/>
              </a:stretch>
            </p:blipFill>
            <p:spPr>
              <a:xfrm>
                <a:off x="10741329" y="4188259"/>
                <a:ext cx="1166444" cy="1166444"/>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F41D6535-67C1-41C3-9819-DA85E9C243C9}"/>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347998" y="4672101"/>
                <a:ext cx="1312249" cy="1325564"/>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0ADEE6B3-12DA-44F7-BB6B-FD270193B54C}"/>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rot="19972650">
                <a:off x="8834257" y="159326"/>
                <a:ext cx="919626" cy="776822"/>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A6E40A60-9E31-4BC0-BF69-1F500B2DBF60}"/>
                  </a:ext>
                </a:extLst>
              </p:cNvPr>
              <p:cNvPicPr>
                <a:picLocks noChangeAspect="1"/>
              </p:cNvPicPr>
              <p:nvPr/>
            </p:nvPicPr>
            <p:blipFill>
              <a:blip r:embed="rId19" cstate="print">
                <a:alphaModFix amt="15000"/>
                <a:extLst>
                  <a:ext uri="{28A0092B-C50C-407E-A947-70E740481C1C}">
                    <a14:useLocalDpi xmlns:a14="http://schemas.microsoft.com/office/drawing/2010/main" val="0"/>
                  </a:ext>
                </a:extLst>
              </a:blip>
              <a:stretch>
                <a:fillRect/>
              </a:stretch>
            </p:blipFill>
            <p:spPr>
              <a:xfrm>
                <a:off x="11592430" y="3261010"/>
                <a:ext cx="535110" cy="1325564"/>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FE7C721F-981D-4E33-9201-21F7D8819F09}"/>
                  </a:ext>
                </a:extLst>
              </p:cNvPr>
              <p:cNvPicPr>
                <a:picLocks noChangeAspect="1"/>
              </p:cNvPicPr>
              <p:nvPr/>
            </p:nvPicPr>
            <p:blipFill>
              <a:blip r:embed="rId20" cstate="print">
                <a:alphaModFix amt="18000"/>
                <a:extLst>
                  <a:ext uri="{28A0092B-C50C-407E-A947-70E740481C1C}">
                    <a14:useLocalDpi xmlns:a14="http://schemas.microsoft.com/office/drawing/2010/main" val="0"/>
                  </a:ext>
                </a:extLst>
              </a:blip>
              <a:stretch>
                <a:fillRect/>
              </a:stretch>
            </p:blipFill>
            <p:spPr>
              <a:xfrm>
                <a:off x="9715024" y="5573534"/>
                <a:ext cx="830404" cy="82858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E0D3D03E-6D4E-4A34-98EF-B3F2BE01D388}"/>
                  </a:ext>
                </a:extLst>
              </p:cNvPr>
              <p:cNvPicPr>
                <a:picLocks noChangeAspect="1"/>
              </p:cNvPicPr>
              <p:nvPr/>
            </p:nvPicPr>
            <p:blipFill>
              <a:blip r:embed="rId18" cstate="print">
                <a:alphaModFix amt="15000"/>
                <a:extLst>
                  <a:ext uri="{28A0092B-C50C-407E-A947-70E740481C1C}">
                    <a14:useLocalDpi xmlns:a14="http://schemas.microsoft.com/office/drawing/2010/main" val="0"/>
                  </a:ext>
                </a:extLst>
              </a:blip>
              <a:stretch>
                <a:fillRect/>
              </a:stretch>
            </p:blipFill>
            <p:spPr>
              <a:xfrm>
                <a:off x="9494846" y="417951"/>
                <a:ext cx="919626" cy="776822"/>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0998C902-6B34-4044-A61D-80E0F36B6C95}"/>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550363" y="1955861"/>
                <a:ext cx="1312249" cy="1325564"/>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1B0EBDCB-6DC6-42FF-8EC6-0128DE8A3042}"/>
                  </a:ext>
                </a:extLst>
              </p:cNvPr>
              <p:cNvPicPr>
                <a:picLocks noChangeAspect="1"/>
              </p:cNvPicPr>
              <p:nvPr/>
            </p:nvPicPr>
            <p:blipFill>
              <a:blip r:embed="rId17" cstate="print">
                <a:alphaModFix amt="24000"/>
                <a:extLst>
                  <a:ext uri="{28A0092B-C50C-407E-A947-70E740481C1C}">
                    <a14:useLocalDpi xmlns:a14="http://schemas.microsoft.com/office/drawing/2010/main" val="0"/>
                  </a:ext>
                </a:extLst>
              </a:blip>
              <a:stretch>
                <a:fillRect/>
              </a:stretch>
            </p:blipFill>
            <p:spPr>
              <a:xfrm>
                <a:off x="11760243" y="641416"/>
                <a:ext cx="1312249" cy="1325564"/>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FD379FA3-A53D-4AA4-8E8C-3524E627FE2D}"/>
                  </a:ext>
                </a:extLst>
              </p:cNvPr>
              <p:cNvPicPr>
                <a:picLocks noChangeAspect="1"/>
              </p:cNvPicPr>
              <p:nvPr/>
            </p:nvPicPr>
            <p:blipFill>
              <a:blip r:embed="rId21" cstate="print">
                <a:alphaModFix amt="24000"/>
                <a:extLst>
                  <a:ext uri="{28A0092B-C50C-407E-A947-70E740481C1C}">
                    <a14:useLocalDpi xmlns:a14="http://schemas.microsoft.com/office/drawing/2010/main" val="0"/>
                  </a:ext>
                </a:extLst>
              </a:blip>
              <a:stretch>
                <a:fillRect/>
              </a:stretch>
            </p:blipFill>
            <p:spPr>
              <a:xfrm>
                <a:off x="11825593" y="3395589"/>
                <a:ext cx="834654" cy="843123"/>
              </a:xfrm>
              <a:prstGeom prst="rect">
                <a:avLst/>
              </a:prstGeom>
            </p:spPr>
          </p:pic>
        </p:grpSp>
        <p:sp>
          <p:nvSpPr>
            <p:cNvPr id="7" name="TextBox 6">
              <a:extLst>
                <a:ext uri="{FF2B5EF4-FFF2-40B4-BE49-F238E27FC236}">
                  <a16:creationId xmlns:a16="http://schemas.microsoft.com/office/drawing/2014/main" id="{E41631A8-4769-4C0E-8490-1442D8B15278}"/>
                </a:ext>
              </a:extLst>
            </p:cNvPr>
            <p:cNvSpPr txBox="1"/>
            <p:nvPr/>
          </p:nvSpPr>
          <p:spPr>
            <a:xfrm>
              <a:off x="7051230" y="6298109"/>
              <a:ext cx="4303986" cy="584775"/>
            </a:xfrm>
            <a:prstGeom prst="rect">
              <a:avLst/>
            </a:prstGeom>
            <a:noFill/>
          </p:spPr>
          <p:txBody>
            <a:bodyPr wrap="square">
              <a:spAutoFit/>
            </a:bodyPr>
            <a:lstStyle/>
            <a:p>
              <a:pPr algn="ctr"/>
              <a:r>
                <a:rPr lang="en-US" sz="1600" b="1" i="0" dirty="0">
                  <a:effectLst/>
                </a:rPr>
                <a:t>Artwork by </a:t>
              </a:r>
              <a:r>
                <a:rPr lang="en-US" sz="1600" b="1" i="0" dirty="0">
                  <a:effectLst/>
                  <a:hlinkClick r:id="rId22">
                    <a:extLst>
                      <a:ext uri="{A12FA001-AC4F-418D-AE19-62706E023703}">
                        <ahyp:hlinkClr xmlns:ahyp="http://schemas.microsoft.com/office/drawing/2018/hyperlinkcolor" val="tx"/>
                      </a:ext>
                    </a:extLst>
                  </a:hlinkClick>
                </a:rPr>
                <a:t>Hi Profile</a:t>
              </a:r>
              <a:r>
                <a:rPr lang="en-US" sz="1600" b="1" i="0" dirty="0">
                  <a:effectLst/>
                </a:rPr>
                <a:t> is licensed under </a:t>
              </a:r>
              <a:br>
                <a:rPr lang="en-US" sz="1600" b="1" i="0" dirty="0">
                  <a:effectLst/>
                </a:rPr>
              </a:br>
              <a:r>
                <a:rPr lang="en-US" sz="1600" b="1" i="0" dirty="0">
                  <a:effectLst/>
                </a:rPr>
                <a:t>a </a:t>
              </a:r>
              <a:r>
                <a:rPr lang="en-US" sz="1600" b="1" i="0" u="sng" strike="noStrike" dirty="0">
                  <a:effectLst/>
                  <a:hlinkClick r:id="rId23">
                    <a:extLst>
                      <a:ext uri="{A12FA001-AC4F-418D-AE19-62706E023703}">
                        <ahyp:hlinkClr xmlns:ahyp="http://schemas.microsoft.com/office/drawing/2018/hyperlinkcolor" val="tx"/>
                      </a:ext>
                    </a:extLst>
                  </a:hlinkClick>
                </a:rPr>
                <a:t>CC BY-NC-SA 4.0 International License.</a:t>
              </a:r>
              <a:endParaRPr lang="en-CA" sz="1600" b="1" dirty="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ite question mark background in minimal style Free Vector">
            <a:extLst>
              <a:ext uri="{FF2B5EF4-FFF2-40B4-BE49-F238E27FC236}">
                <a16:creationId xmlns:a16="http://schemas.microsoft.com/office/drawing/2014/main" id="{A328A0E3-5FDE-4607-AAFE-2F92128D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84" b="39668"/>
          <a:stretch/>
        </p:blipFill>
        <p:spPr bwMode="auto">
          <a:xfrm>
            <a:off x="11113" y="0"/>
            <a:ext cx="12199937" cy="68500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AA21DE-D125-4736-8DBE-62BC5DF8E9C8}"/>
              </a:ext>
            </a:extLst>
          </p:cNvPr>
          <p:cNvSpPr txBox="1">
            <a:spLocks/>
          </p:cNvSpPr>
          <p:nvPr/>
        </p:nvSpPr>
        <p:spPr>
          <a:xfrm>
            <a:off x="0" y="110132"/>
            <a:ext cx="12180887" cy="1325563"/>
          </a:xfrm>
          <a:prstGeom prst="rect">
            <a:avLst/>
          </a:prstGeom>
        </p:spPr>
        <p:txBody>
          <a:bodyPr/>
          <a:lstStyle>
            <a:lvl1pPr algn="l" defTabSz="914400" rtl="0" eaLnBrk="1" latinLnBrk="0" hangingPunct="1">
              <a:lnSpc>
                <a:spcPct val="90000"/>
              </a:lnSpc>
              <a:spcBef>
                <a:spcPct val="0"/>
              </a:spcBef>
              <a:buNone/>
              <a:defRPr sz="8000" kern="1200">
                <a:solidFill>
                  <a:schemeClr val="tx1"/>
                </a:solidFill>
                <a:latin typeface="Alégre Sans" panose="02060606060101040101" pitchFamily="18" charset="0"/>
                <a:ea typeface="+mj-ea"/>
                <a:cs typeface="+mj-cs"/>
              </a:defRPr>
            </a:lvl1pPr>
          </a:lstStyle>
          <a:p>
            <a:pPr algn="ctr"/>
            <a:r>
              <a:rPr lang="en-CA" dirty="0"/>
              <a:t>QUESTIONS</a:t>
            </a:r>
          </a:p>
        </p:txBody>
      </p:sp>
      <p:pic>
        <p:nvPicPr>
          <p:cNvPr id="4" name="Picture 3">
            <a:extLst>
              <a:ext uri="{FF2B5EF4-FFF2-40B4-BE49-F238E27FC236}">
                <a16:creationId xmlns:a16="http://schemas.microsoft.com/office/drawing/2014/main" id="{548F353C-4F4C-423F-97CE-A3BB80EDE1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609" y="1107935"/>
            <a:ext cx="4158943" cy="5589587"/>
          </a:xfrm>
          <a:prstGeom prst="rect">
            <a:avLst/>
          </a:prstGeom>
        </p:spPr>
      </p:pic>
      <p:sp>
        <p:nvSpPr>
          <p:cNvPr id="7" name="TextBox 6">
            <a:extLst>
              <a:ext uri="{FF2B5EF4-FFF2-40B4-BE49-F238E27FC236}">
                <a16:creationId xmlns:a16="http://schemas.microsoft.com/office/drawing/2014/main" id="{2E2AFB21-8564-4F87-963A-93E5523270C3}"/>
              </a:ext>
            </a:extLst>
          </p:cNvPr>
          <p:cNvSpPr txBox="1"/>
          <p:nvPr/>
        </p:nvSpPr>
        <p:spPr>
          <a:xfrm>
            <a:off x="6953250" y="6328190"/>
            <a:ext cx="4867275" cy="369332"/>
          </a:xfrm>
          <a:prstGeom prst="rect">
            <a:avLst/>
          </a:prstGeom>
          <a:noFill/>
        </p:spPr>
        <p:txBody>
          <a:bodyPr wrap="square">
            <a:spAutoFit/>
          </a:bodyPr>
          <a:lstStyle/>
          <a:p>
            <a:r>
              <a:rPr lang="en-US" b="1" dirty="0">
                <a:hlinkClick r:id="rId5">
                  <a:extLst>
                    <a:ext uri="{A12FA001-AC4F-418D-AE19-62706E023703}">
                      <ahyp:hlinkClr xmlns:ahyp="http://schemas.microsoft.com/office/drawing/2018/hyperlinkcolor" val="tx"/>
                    </a:ext>
                  </a:extLst>
                </a:hlinkClick>
              </a:rPr>
              <a:t>Question Marks </a:t>
            </a:r>
            <a:r>
              <a:rPr lang="en-US" b="1" dirty="0"/>
              <a:t>created by Starline - </a:t>
            </a:r>
            <a:r>
              <a:rPr lang="en-US" b="1" dirty="0">
                <a:hlinkClick r:id="rId6">
                  <a:extLst>
                    <a:ext uri="{A12FA001-AC4F-418D-AE19-62706E023703}">
                      <ahyp:hlinkClr xmlns:ahyp="http://schemas.microsoft.com/office/drawing/2018/hyperlinkcolor" val="tx"/>
                    </a:ext>
                  </a:extLst>
                </a:hlinkClick>
              </a:rPr>
              <a:t>freepik.com</a:t>
            </a:r>
            <a:endParaRPr lang="en-US" b="1" dirty="0"/>
          </a:p>
        </p:txBody>
      </p:sp>
    </p:spTree>
    <p:extLst>
      <p:ext uri="{BB962C8B-B14F-4D97-AF65-F5344CB8AC3E}">
        <p14:creationId xmlns:p14="http://schemas.microsoft.com/office/powerpoint/2010/main" val="21611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D6BE19D0-F209-4F67-8EEC-75BD040EFEE9}"/>
              </a:ext>
            </a:extLst>
          </p:cNvPr>
          <p:cNvSpPr>
            <a:spLocks noGrp="1"/>
          </p:cNvSpPr>
          <p:nvPr>
            <p:ph type="title"/>
          </p:nvPr>
        </p:nvSpPr>
        <p:spPr>
          <a:xfrm>
            <a:off x="5802922" y="239996"/>
            <a:ext cx="6052771" cy="1325563"/>
          </a:xfrm>
        </p:spPr>
        <p:txBody>
          <a:bodyPr>
            <a:normAutofit fontScale="90000"/>
          </a:bodyPr>
          <a:lstStyle/>
          <a:p>
            <a:pPr eaLnBrk="1" hangingPunct="1"/>
            <a:r>
              <a:rPr lang="en-US" altLang="en-US" dirty="0"/>
              <a:t>What is social action?</a:t>
            </a:r>
          </a:p>
        </p:txBody>
      </p:sp>
      <p:sp>
        <p:nvSpPr>
          <p:cNvPr id="3075" name="Content Placeholder 2">
            <a:extLst>
              <a:ext uri="{FF2B5EF4-FFF2-40B4-BE49-F238E27FC236}">
                <a16:creationId xmlns:a16="http://schemas.microsoft.com/office/drawing/2014/main" id="{2FCF53FC-B373-48B9-BCBA-9D56E6E7F020}"/>
              </a:ext>
            </a:extLst>
          </p:cNvPr>
          <p:cNvSpPr>
            <a:spLocks noGrp="1"/>
          </p:cNvSpPr>
          <p:nvPr>
            <p:ph idx="1"/>
          </p:nvPr>
        </p:nvSpPr>
        <p:spPr>
          <a:xfrm>
            <a:off x="5978770" y="2368696"/>
            <a:ext cx="5841756" cy="3535363"/>
          </a:xfrm>
        </p:spPr>
        <p:txBody>
          <a:bodyPr>
            <a:normAutofit/>
          </a:bodyPr>
          <a:lstStyle/>
          <a:p>
            <a:pPr eaLnBrk="1" hangingPunct="1"/>
            <a:r>
              <a:rPr lang="en-US" altLang="en-US" sz="2200" b="1" i="1" dirty="0"/>
              <a:t>Social Action</a:t>
            </a:r>
            <a:r>
              <a:rPr lang="en-US" altLang="en-US" sz="2200" b="1" dirty="0"/>
              <a:t> </a:t>
            </a:r>
            <a:r>
              <a:rPr lang="en-US" altLang="en-US" sz="2200" dirty="0"/>
              <a:t>is any action of an individual or group who seeks to promote social change on a small or large scale.</a:t>
            </a:r>
          </a:p>
          <a:p>
            <a:pPr eaLnBrk="1" hangingPunct="1"/>
            <a:r>
              <a:rPr lang="en-US" altLang="en-US" sz="2200" b="1" dirty="0"/>
              <a:t>Social Action </a:t>
            </a:r>
            <a:r>
              <a:rPr lang="en-US" altLang="en-US" sz="2200" dirty="0"/>
              <a:t>occurs when we move from “this isn’t fair” to “let’s make it fair.”</a:t>
            </a:r>
          </a:p>
          <a:p>
            <a:pPr eaLnBrk="1" hangingPunct="1"/>
            <a:r>
              <a:rPr lang="en-US" altLang="en-US" sz="2200" b="1" dirty="0"/>
              <a:t>Social action </a:t>
            </a:r>
            <a:r>
              <a:rPr lang="en-US" altLang="en-US" sz="2200" dirty="0"/>
              <a:t>is about seeing something you think is wrong and trying to make it right.</a:t>
            </a:r>
          </a:p>
          <a:p>
            <a:pPr eaLnBrk="1" hangingPunct="1"/>
            <a:endParaRPr lang="en-US" altLang="en-US" sz="2200" i="1" dirty="0"/>
          </a:p>
        </p:txBody>
      </p:sp>
      <p:grpSp>
        <p:nvGrpSpPr>
          <p:cNvPr id="4" name="Group 3">
            <a:extLst>
              <a:ext uri="{FF2B5EF4-FFF2-40B4-BE49-F238E27FC236}">
                <a16:creationId xmlns:a16="http://schemas.microsoft.com/office/drawing/2014/main" id="{F8C413C5-B838-4455-B3D8-EB9A58BFCC5D}"/>
              </a:ext>
            </a:extLst>
          </p:cNvPr>
          <p:cNvGrpSpPr/>
          <p:nvPr/>
        </p:nvGrpSpPr>
        <p:grpSpPr>
          <a:xfrm>
            <a:off x="-52754" y="0"/>
            <a:ext cx="5685458" cy="6858000"/>
            <a:chOff x="-52754" y="0"/>
            <a:chExt cx="5685458" cy="6858000"/>
          </a:xfrm>
        </p:grpSpPr>
        <p:pic>
          <p:nvPicPr>
            <p:cNvPr id="2" name="Picture 2" descr="Woman in Blue Jacket Holding White and Black I Am Happy to Be Happy Print Paper">
              <a:extLst>
                <a:ext uri="{FF2B5EF4-FFF2-40B4-BE49-F238E27FC236}">
                  <a16:creationId xmlns:a16="http://schemas.microsoft.com/office/drawing/2014/main" id="{7C228623-935F-416E-AB32-6E478ED26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20" r="21825"/>
            <a:stretch/>
          </p:blipFill>
          <p:spPr bwMode="auto">
            <a:xfrm>
              <a:off x="0" y="0"/>
              <a:ext cx="5632704"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F9AED7-29BB-4F88-A3C9-167586B8107F}"/>
                </a:ext>
              </a:extLst>
            </p:cNvPr>
            <p:cNvSpPr txBox="1"/>
            <p:nvPr/>
          </p:nvSpPr>
          <p:spPr>
            <a:xfrm>
              <a:off x="-52754" y="6433350"/>
              <a:ext cx="5685458" cy="338554"/>
            </a:xfrm>
            <a:prstGeom prst="rect">
              <a:avLst/>
            </a:prstGeom>
            <a:noFill/>
          </p:spPr>
          <p:txBody>
            <a:bodyPr wrap="square">
              <a:spAutoFit/>
            </a:bodyPr>
            <a:lstStyle/>
            <a:p>
              <a:pPr algn="ctr"/>
              <a:r>
                <a:rPr lang="en-US" sz="1600" b="1" i="0" dirty="0">
                  <a:solidFill>
                    <a:schemeClr val="bg1"/>
                  </a:solidFill>
                  <a:effectLst/>
                </a:rPr>
                <a:t>Photo by </a:t>
              </a:r>
              <a:r>
                <a:rPr lang="en-US" sz="1600" b="1" i="0" u="none" strike="noStrike" dirty="0">
                  <a:solidFill>
                    <a:schemeClr val="bg1"/>
                  </a:solidFill>
                  <a:effectLst/>
                  <a:hlinkClick r:id="rId4">
                    <a:extLst>
                      <a:ext uri="{A12FA001-AC4F-418D-AE19-62706E023703}">
                        <ahyp:hlinkClr xmlns:ahyp="http://schemas.microsoft.com/office/drawing/2018/hyperlinkcolor" val="tx"/>
                      </a:ext>
                    </a:extLst>
                  </a:hlinkClick>
                </a:rPr>
                <a:t>Markus </a:t>
              </a:r>
              <a:r>
                <a:rPr lang="en-US" sz="1600" b="1" i="0" u="none" strike="noStrike" dirty="0" err="1">
                  <a:solidFill>
                    <a:schemeClr val="bg1"/>
                  </a:solidFill>
                  <a:effectLst/>
                  <a:hlinkClick r:id="rId4">
                    <a:extLst>
                      <a:ext uri="{A12FA001-AC4F-418D-AE19-62706E023703}">
                        <ahyp:hlinkClr xmlns:ahyp="http://schemas.microsoft.com/office/drawing/2018/hyperlinkcolor" val="tx"/>
                      </a:ext>
                    </a:extLst>
                  </a:hlinkClick>
                </a:rPr>
                <a:t>Spiske</a:t>
              </a:r>
              <a:r>
                <a:rPr lang="en-US" sz="1600" b="1" i="0" dirty="0">
                  <a:solidFill>
                    <a:schemeClr val="bg1"/>
                  </a:solidFill>
                  <a:effectLst/>
                </a:rPr>
                <a:t> from </a:t>
              </a:r>
              <a:r>
                <a:rPr lang="en-US" sz="1600" b="1" i="0" u="none" strike="noStrike" dirty="0">
                  <a:solidFill>
                    <a:schemeClr val="bg1"/>
                  </a:solidFill>
                  <a:effectLst/>
                  <a:hlinkClick r:id="rId5">
                    <a:extLst>
                      <a:ext uri="{A12FA001-AC4F-418D-AE19-62706E023703}">
                        <ahyp:hlinkClr xmlns:ahyp="http://schemas.microsoft.com/office/drawing/2018/hyperlinkcolor" val="tx"/>
                      </a:ext>
                    </a:extLst>
                  </a:hlinkClick>
                </a:rPr>
                <a:t>Pexels</a:t>
              </a:r>
              <a:endParaRPr lang="en-CA" sz="1600" b="1" dirty="0">
                <a:solidFill>
                  <a:schemeClr val="bg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D6BE19D0-F209-4F67-8EEC-75BD040EFEE9}"/>
              </a:ext>
            </a:extLst>
          </p:cNvPr>
          <p:cNvSpPr>
            <a:spLocks noGrp="1"/>
          </p:cNvSpPr>
          <p:nvPr>
            <p:ph type="title"/>
          </p:nvPr>
        </p:nvSpPr>
        <p:spPr>
          <a:xfrm>
            <a:off x="376187" y="239996"/>
            <a:ext cx="5719813" cy="1325563"/>
          </a:xfrm>
        </p:spPr>
        <p:txBody>
          <a:bodyPr/>
          <a:lstStyle/>
          <a:p>
            <a:pPr eaLnBrk="1" hangingPunct="1"/>
            <a:r>
              <a:rPr lang="en-US" altLang="en-US" dirty="0"/>
              <a:t>ACTIVISTS</a:t>
            </a:r>
          </a:p>
        </p:txBody>
      </p:sp>
      <p:sp>
        <p:nvSpPr>
          <p:cNvPr id="3075" name="Content Placeholder 2">
            <a:extLst>
              <a:ext uri="{FF2B5EF4-FFF2-40B4-BE49-F238E27FC236}">
                <a16:creationId xmlns:a16="http://schemas.microsoft.com/office/drawing/2014/main" id="{2FCF53FC-B373-48B9-BCBA-9D56E6E7F020}"/>
              </a:ext>
            </a:extLst>
          </p:cNvPr>
          <p:cNvSpPr>
            <a:spLocks noGrp="1"/>
          </p:cNvSpPr>
          <p:nvPr>
            <p:ph idx="1"/>
          </p:nvPr>
        </p:nvSpPr>
        <p:spPr>
          <a:xfrm>
            <a:off x="371475" y="5079913"/>
            <a:ext cx="11076812" cy="1796427"/>
          </a:xfrm>
        </p:spPr>
        <p:txBody>
          <a:bodyPr>
            <a:noAutofit/>
          </a:bodyPr>
          <a:lstStyle/>
          <a:p>
            <a:pPr marL="0" indent="0" eaLnBrk="1" hangingPunct="1">
              <a:buNone/>
            </a:pPr>
            <a:r>
              <a:rPr lang="en-US" altLang="en-US" sz="2200" dirty="0"/>
              <a:t>An activist is an individual who devotes time &amp; work (either paid or unpaid) to bring about social change.</a:t>
            </a:r>
          </a:p>
          <a:p>
            <a:pPr eaLnBrk="1" hangingPunct="1"/>
            <a:r>
              <a:rPr lang="en-US" altLang="en-US" sz="2200" i="1" dirty="0"/>
              <a:t>Can you identify these famous activists?</a:t>
            </a:r>
          </a:p>
          <a:p>
            <a:pPr eaLnBrk="1" hangingPunct="1"/>
            <a:r>
              <a:rPr lang="en-US" altLang="en-US" sz="2200" i="1" dirty="0"/>
              <a:t>Take a look at the above people; do you know who they are and what they are know for?</a:t>
            </a:r>
          </a:p>
        </p:txBody>
      </p:sp>
      <p:pic>
        <p:nvPicPr>
          <p:cNvPr id="3" name="Picture 2">
            <a:extLst>
              <a:ext uri="{FF2B5EF4-FFF2-40B4-BE49-F238E27FC236}">
                <a16:creationId xmlns:a16="http://schemas.microsoft.com/office/drawing/2014/main" id="{42A9912F-0D26-48D0-A735-CEE3B5176871}"/>
              </a:ext>
            </a:extLst>
          </p:cNvPr>
          <p:cNvPicPr>
            <a:picLocks noChangeAspect="1"/>
          </p:cNvPicPr>
          <p:nvPr/>
        </p:nvPicPr>
        <p:blipFill rotWithShape="1">
          <a:blip r:embed="rId3"/>
          <a:srcRect l="15575" t="38094" r="16766" b="29207"/>
          <a:stretch/>
        </p:blipFill>
        <p:spPr>
          <a:xfrm>
            <a:off x="308440" y="1557338"/>
            <a:ext cx="11575119" cy="3496298"/>
          </a:xfrm>
          <a:prstGeom prst="rect">
            <a:avLst/>
          </a:prstGeom>
        </p:spPr>
      </p:pic>
      <p:sp>
        <p:nvSpPr>
          <p:cNvPr id="5" name="Content Placeholder 2">
            <a:extLst>
              <a:ext uri="{FF2B5EF4-FFF2-40B4-BE49-F238E27FC236}">
                <a16:creationId xmlns:a16="http://schemas.microsoft.com/office/drawing/2014/main" id="{E69BF9CD-6BFA-40C5-85AB-A9F9686CD7D0}"/>
              </a:ext>
            </a:extLst>
          </p:cNvPr>
          <p:cNvSpPr txBox="1">
            <a:spLocks/>
          </p:cNvSpPr>
          <p:nvPr/>
        </p:nvSpPr>
        <p:spPr>
          <a:xfrm>
            <a:off x="8644129" y="802508"/>
            <a:ext cx="3450336" cy="465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sz="2200" b="1" i="1" dirty="0"/>
              <a:t>Mentimeter.com </a:t>
            </a:r>
            <a:r>
              <a:rPr lang="en-US" altLang="en-US" sz="2200" i="1" dirty="0"/>
              <a:t>29081272</a:t>
            </a:r>
          </a:p>
          <a:p>
            <a:pPr marL="0" indent="0" eaLnBrk="1" hangingPunct="1">
              <a:buNone/>
            </a:pPr>
            <a:r>
              <a:rPr lang="en-US" altLang="en-US" sz="1600" b="1" i="1" dirty="0"/>
              <a:t>https://www.menti.com/1pa2yhtkza</a:t>
            </a:r>
          </a:p>
        </p:txBody>
      </p:sp>
    </p:spTree>
    <p:extLst>
      <p:ext uri="{BB962C8B-B14F-4D97-AF65-F5344CB8AC3E}">
        <p14:creationId xmlns:p14="http://schemas.microsoft.com/office/powerpoint/2010/main" val="291605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F83AF19-62A0-427E-AE9E-BA638E618AC2}"/>
              </a:ext>
            </a:extLst>
          </p:cNvPr>
          <p:cNvSpPr>
            <a:spLocks noGrp="1"/>
          </p:cNvSpPr>
          <p:nvPr>
            <p:ph type="title"/>
          </p:nvPr>
        </p:nvSpPr>
        <p:spPr/>
        <p:txBody>
          <a:bodyPr/>
          <a:lstStyle/>
          <a:p>
            <a:pPr eaLnBrk="1" hangingPunct="1"/>
            <a:r>
              <a:rPr lang="en-CA" altLang="en-US" dirty="0"/>
              <a:t>GETTING INVOLVED!</a:t>
            </a:r>
          </a:p>
        </p:txBody>
      </p:sp>
      <p:sp>
        <p:nvSpPr>
          <p:cNvPr id="4099" name="Content Placeholder 2">
            <a:extLst>
              <a:ext uri="{FF2B5EF4-FFF2-40B4-BE49-F238E27FC236}">
                <a16:creationId xmlns:a16="http://schemas.microsoft.com/office/drawing/2014/main" id="{8348BFE4-C1B4-47EF-AA0D-179D6E2DF977}"/>
              </a:ext>
            </a:extLst>
          </p:cNvPr>
          <p:cNvSpPr>
            <a:spLocks noGrp="1"/>
          </p:cNvSpPr>
          <p:nvPr>
            <p:ph idx="1"/>
          </p:nvPr>
        </p:nvSpPr>
        <p:spPr>
          <a:xfrm>
            <a:off x="371475" y="1825624"/>
            <a:ext cx="5529453" cy="5032375"/>
          </a:xfrm>
        </p:spPr>
        <p:txBody>
          <a:bodyPr>
            <a:normAutofit/>
          </a:bodyPr>
          <a:lstStyle/>
          <a:p>
            <a:pPr eaLnBrk="1" hangingPunct="1"/>
            <a:r>
              <a:rPr lang="en-US" altLang="en-US" sz="2400" dirty="0"/>
              <a:t>There is more to social action than the willingness to get involved.</a:t>
            </a:r>
          </a:p>
          <a:p>
            <a:pPr eaLnBrk="1" hangingPunct="1"/>
            <a:r>
              <a:rPr lang="en-US" altLang="en-US" sz="2400" dirty="0"/>
              <a:t>We have to think about whether or not our actions are working towards or coming in the way of social justice.</a:t>
            </a:r>
          </a:p>
          <a:p>
            <a:pPr eaLnBrk="1" hangingPunct="1"/>
            <a:r>
              <a:rPr lang="en-US" altLang="en-US" sz="2400" dirty="0"/>
              <a:t>The following two short clips satirize Western attempts to help Africans by drawing attention to the fact that, however well-intentioned, it is important to be conscious and reflective of our actions. Good intentions can sometimes do more harm than good.</a:t>
            </a:r>
            <a:endParaRPr lang="en-CA" altLang="en-US" sz="2400" dirty="0"/>
          </a:p>
        </p:txBody>
      </p:sp>
      <p:grpSp>
        <p:nvGrpSpPr>
          <p:cNvPr id="4" name="Group 3">
            <a:extLst>
              <a:ext uri="{FF2B5EF4-FFF2-40B4-BE49-F238E27FC236}">
                <a16:creationId xmlns:a16="http://schemas.microsoft.com/office/drawing/2014/main" id="{B5C9A896-982C-471B-9C2B-58A47CCB2AE9}"/>
              </a:ext>
            </a:extLst>
          </p:cNvPr>
          <p:cNvGrpSpPr/>
          <p:nvPr/>
        </p:nvGrpSpPr>
        <p:grpSpPr>
          <a:xfrm>
            <a:off x="6823266" y="1"/>
            <a:ext cx="5376672" cy="6857999"/>
            <a:chOff x="6804216" y="0"/>
            <a:chExt cx="5376672" cy="6957564"/>
          </a:xfrm>
        </p:grpSpPr>
        <p:pic>
          <p:nvPicPr>
            <p:cNvPr id="6146" name="Picture 2" descr="Free Woman in Blue Sweater Holding Orange Fruit Stock Photo">
              <a:extLst>
                <a:ext uri="{FF2B5EF4-FFF2-40B4-BE49-F238E27FC236}">
                  <a16:creationId xmlns:a16="http://schemas.microsoft.com/office/drawing/2014/main" id="{F298C412-46A2-4D0F-BEA2-797C0E2217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2" t="2624" r="17784" b="29260"/>
            <a:stretch/>
          </p:blipFill>
          <p:spPr bwMode="auto">
            <a:xfrm>
              <a:off x="6815328" y="0"/>
              <a:ext cx="5365560" cy="68622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5A3AA08-8222-41A8-A76F-919C079DA392}"/>
                </a:ext>
              </a:extLst>
            </p:cNvPr>
            <p:cNvSpPr/>
            <p:nvPr/>
          </p:nvSpPr>
          <p:spPr>
            <a:xfrm>
              <a:off x="6804216" y="5524500"/>
              <a:ext cx="5376672" cy="1433064"/>
            </a:xfrm>
            <a:prstGeom prst="rect">
              <a:avLst/>
            </a:prstGeom>
            <a:gradFill>
              <a:gsLst>
                <a:gs pos="71000">
                  <a:schemeClr val="bg1"/>
                </a:gs>
                <a:gs pos="14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hlinkClick r:id="rId4"/>
              <a:extLst>
                <a:ext uri="{FF2B5EF4-FFF2-40B4-BE49-F238E27FC236}">
                  <a16:creationId xmlns:a16="http://schemas.microsoft.com/office/drawing/2014/main" id="{08FB2984-9AF2-4F35-BB54-FB8FD56A198F}"/>
                </a:ext>
              </a:extLst>
            </p:cNvPr>
            <p:cNvSpPr txBox="1"/>
            <p:nvPr/>
          </p:nvSpPr>
          <p:spPr>
            <a:xfrm>
              <a:off x="6815328" y="6279450"/>
              <a:ext cx="5365560" cy="338554"/>
            </a:xfrm>
            <a:prstGeom prst="rect">
              <a:avLst/>
            </a:prstGeom>
            <a:noFill/>
          </p:spPr>
          <p:txBody>
            <a:bodyPr wrap="square">
              <a:spAutoFit/>
            </a:bodyPr>
            <a:lstStyle/>
            <a:p>
              <a:pPr algn="ctr"/>
              <a:r>
                <a:rPr lang="en-US" sz="1600" b="1" i="0" dirty="0">
                  <a:solidFill>
                    <a:srgbClr val="000000"/>
                  </a:solidFill>
                  <a:effectLst/>
                </a:rPr>
                <a:t>Photo by </a:t>
              </a:r>
              <a:r>
                <a:rPr lang="en-US" sz="1600" b="1" i="0" dirty="0" err="1">
                  <a:solidFill>
                    <a:srgbClr val="000000"/>
                  </a:solidFill>
                  <a:effectLst/>
                </a:rPr>
                <a:t>cottonbro</a:t>
              </a:r>
              <a:endParaRPr lang="en-CA" sz="1600" b="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3" title="Let's save Africa! - Gone wrong">
            <a:hlinkClick r:id="" action="ppaction://media"/>
            <a:extLst>
              <a:ext uri="{FF2B5EF4-FFF2-40B4-BE49-F238E27FC236}">
                <a16:creationId xmlns:a16="http://schemas.microsoft.com/office/drawing/2014/main" id="{B2234FA5-102D-4CB6-8033-39F039B5D703}"/>
              </a:ext>
            </a:extLst>
          </p:cNvPr>
          <p:cNvPicPr>
            <a:picLocks noRot="1" noChangeAspect="1"/>
          </p:cNvPicPr>
          <p:nvPr>
            <a:videoFile r:link="rId1"/>
          </p:nvPr>
        </p:nvPicPr>
        <p:blipFill>
          <a:blip r:embed="rId4"/>
          <a:stretch>
            <a:fillRect/>
          </a:stretch>
        </p:blipFill>
        <p:spPr>
          <a:xfrm>
            <a:off x="0" y="0"/>
            <a:ext cx="12205294" cy="6895991"/>
          </a:xfrm>
          <a:prstGeom prst="rect">
            <a:avLst/>
          </a:prstGeom>
        </p:spPr>
      </p:pic>
      <p:pic>
        <p:nvPicPr>
          <p:cNvPr id="2050" name="Picture 2">
            <a:hlinkClick r:id="rId5"/>
            <a:extLst>
              <a:ext uri="{FF2B5EF4-FFF2-40B4-BE49-F238E27FC236}">
                <a16:creationId xmlns:a16="http://schemas.microsoft.com/office/drawing/2014/main" id="{AA89DD03-1359-42DC-BEBA-940924A72F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6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To Get More Likes On Social Media">
            <a:hlinkClick r:id="" action="ppaction://media"/>
            <a:extLst>
              <a:ext uri="{FF2B5EF4-FFF2-40B4-BE49-F238E27FC236}">
                <a16:creationId xmlns:a16="http://schemas.microsoft.com/office/drawing/2014/main" id="{3034AACA-062F-4195-8BA5-B7451A3A3ED7}"/>
              </a:ext>
            </a:extLst>
          </p:cNvPr>
          <p:cNvPicPr>
            <a:picLocks noRot="1" noChangeAspect="1"/>
          </p:cNvPicPr>
          <p:nvPr>
            <a:videoFile r:link="rId1"/>
          </p:nvPr>
        </p:nvPicPr>
        <p:blipFill>
          <a:blip r:embed="rId4"/>
          <a:stretch>
            <a:fillRect/>
          </a:stretch>
        </p:blipFill>
        <p:spPr>
          <a:xfrm>
            <a:off x="0" y="-8962"/>
            <a:ext cx="12180888" cy="6859025"/>
          </a:xfrm>
          <a:prstGeom prst="rect">
            <a:avLst/>
          </a:prstGeom>
        </p:spPr>
      </p:pic>
      <p:pic>
        <p:nvPicPr>
          <p:cNvPr id="3074" name="Picture 2">
            <a:hlinkClick r:id="rId5"/>
            <a:extLst>
              <a:ext uri="{FF2B5EF4-FFF2-40B4-BE49-F238E27FC236}">
                <a16:creationId xmlns:a16="http://schemas.microsoft.com/office/drawing/2014/main" id="{5C9A75F5-CFEB-40C0-AC54-F4E31D41A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9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11950B07-06A0-4151-8DED-BCBAD74615BF}"/>
              </a:ext>
            </a:extLst>
          </p:cNvPr>
          <p:cNvSpPr>
            <a:spLocks noGrp="1"/>
          </p:cNvSpPr>
          <p:nvPr>
            <p:ph type="title"/>
          </p:nvPr>
        </p:nvSpPr>
        <p:spPr>
          <a:xfrm>
            <a:off x="376187" y="239996"/>
            <a:ext cx="11444338" cy="1325563"/>
          </a:xfrm>
        </p:spPr>
        <p:txBody>
          <a:bodyPr>
            <a:normAutofit fontScale="90000"/>
          </a:bodyPr>
          <a:lstStyle/>
          <a:p>
            <a:pPr eaLnBrk="1" hangingPunct="1"/>
            <a:r>
              <a:rPr lang="en-US" altLang="en-US" dirty="0"/>
              <a:t>Thinking Critically about Social Action?</a:t>
            </a:r>
          </a:p>
        </p:txBody>
      </p:sp>
      <p:sp>
        <p:nvSpPr>
          <p:cNvPr id="5123" name="Content Placeholder 2">
            <a:extLst>
              <a:ext uri="{FF2B5EF4-FFF2-40B4-BE49-F238E27FC236}">
                <a16:creationId xmlns:a16="http://schemas.microsoft.com/office/drawing/2014/main" id="{FAC0D4B3-20C6-4B8A-8916-EC2E4FD1749D}"/>
              </a:ext>
            </a:extLst>
          </p:cNvPr>
          <p:cNvSpPr>
            <a:spLocks noGrp="1"/>
          </p:cNvSpPr>
          <p:nvPr>
            <p:ph idx="1"/>
          </p:nvPr>
        </p:nvSpPr>
        <p:spPr>
          <a:xfrm>
            <a:off x="371477" y="1565558"/>
            <a:ext cx="5724524" cy="5052445"/>
          </a:xfrm>
        </p:spPr>
        <p:txBody>
          <a:bodyPr>
            <a:normAutofit fontScale="92500" lnSpcReduction="20000"/>
          </a:bodyPr>
          <a:lstStyle/>
          <a:p>
            <a:pPr eaLnBrk="1" hangingPunct="1">
              <a:lnSpc>
                <a:spcPct val="100000"/>
              </a:lnSpc>
            </a:pPr>
            <a:r>
              <a:rPr lang="en-US" altLang="en-US" sz="2000" dirty="0"/>
              <a:t>Social action is usually understood as an action that promotes a goal of positive change.</a:t>
            </a:r>
          </a:p>
          <a:p>
            <a:pPr eaLnBrk="1" hangingPunct="1">
              <a:lnSpc>
                <a:spcPct val="100000"/>
              </a:lnSpc>
            </a:pPr>
            <a:r>
              <a:rPr lang="en-US" altLang="en-US" sz="2000" dirty="0"/>
              <a:t>However, as our beliefs, values, and ideologies differ, so do our ideas about what constitutes positive change.</a:t>
            </a:r>
          </a:p>
          <a:p>
            <a:pPr eaLnBrk="1" hangingPunct="1">
              <a:lnSpc>
                <a:spcPct val="100000"/>
              </a:lnSpc>
            </a:pPr>
            <a:r>
              <a:rPr lang="en-US" altLang="en-US" sz="2000" dirty="0"/>
              <a:t>It is important to note that not all social action works towards social justice. Social action can be initiated by anyone with any agenda.</a:t>
            </a:r>
          </a:p>
          <a:p>
            <a:pPr eaLnBrk="1" hangingPunct="1">
              <a:lnSpc>
                <a:spcPct val="100000"/>
              </a:lnSpc>
            </a:pPr>
            <a:r>
              <a:rPr lang="en-US" altLang="en-US" sz="2000" dirty="0"/>
              <a:t>In fact, much social action arises as a backlash to those fighting for these things.</a:t>
            </a:r>
          </a:p>
          <a:p>
            <a:pPr eaLnBrk="1" hangingPunct="1">
              <a:lnSpc>
                <a:spcPct val="100000"/>
              </a:lnSpc>
            </a:pPr>
            <a:r>
              <a:rPr lang="en-US" altLang="en-US" sz="2000" dirty="0"/>
              <a:t>It could be political, social, or community groups serving a variety of interests that may be contrary to the principles of social justice.</a:t>
            </a:r>
          </a:p>
          <a:p>
            <a:pPr eaLnBrk="1" hangingPunct="1">
              <a:lnSpc>
                <a:spcPct val="100000"/>
              </a:lnSpc>
            </a:pPr>
            <a:r>
              <a:rPr lang="en-US" altLang="en-US" sz="2000" dirty="0"/>
              <a:t>Hate groups are some of the most active and effective local and global organizers.</a:t>
            </a:r>
          </a:p>
          <a:p>
            <a:pPr eaLnBrk="1" hangingPunct="1">
              <a:lnSpc>
                <a:spcPct val="100000"/>
              </a:lnSpc>
            </a:pPr>
            <a:r>
              <a:rPr lang="en-US" altLang="en-US" sz="2000" dirty="0"/>
              <a:t>The point is then to think critically about social action. Who is engaging in social action? To what end? And for what purpose?</a:t>
            </a:r>
          </a:p>
        </p:txBody>
      </p:sp>
      <p:grpSp>
        <p:nvGrpSpPr>
          <p:cNvPr id="4" name="Group 3">
            <a:extLst>
              <a:ext uri="{FF2B5EF4-FFF2-40B4-BE49-F238E27FC236}">
                <a16:creationId xmlns:a16="http://schemas.microsoft.com/office/drawing/2014/main" id="{F2B480CB-2AB4-4301-8A67-6F623511C99B}"/>
              </a:ext>
            </a:extLst>
          </p:cNvPr>
          <p:cNvGrpSpPr/>
          <p:nvPr/>
        </p:nvGrpSpPr>
        <p:grpSpPr>
          <a:xfrm>
            <a:off x="6584340" y="1557338"/>
            <a:ext cx="4747847" cy="5298094"/>
            <a:chOff x="6584340" y="1557338"/>
            <a:chExt cx="4747847" cy="5298094"/>
          </a:xfrm>
        </p:grpSpPr>
        <p:pic>
          <p:nvPicPr>
            <p:cNvPr id="2050" name="Picture 2" descr="Pensive customer thinking over special offer Free Photo">
              <a:hlinkClick r:id="rId3"/>
              <a:extLst>
                <a:ext uri="{FF2B5EF4-FFF2-40B4-BE49-F238E27FC236}">
                  <a16:creationId xmlns:a16="http://schemas.microsoft.com/office/drawing/2014/main" id="{198C1962-FAA6-48C0-9A78-46D6F5F920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00" t="2907" r="11181"/>
            <a:stretch/>
          </p:blipFill>
          <p:spPr bwMode="auto">
            <a:xfrm>
              <a:off x="6584340" y="1557338"/>
              <a:ext cx="4747846" cy="52927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50B998E-87AF-414E-818D-E9A18C964FB2}"/>
                </a:ext>
              </a:extLst>
            </p:cNvPr>
            <p:cNvGrpSpPr/>
            <p:nvPr/>
          </p:nvGrpSpPr>
          <p:grpSpPr>
            <a:xfrm>
              <a:off x="6584340" y="5898295"/>
              <a:ext cx="4747847" cy="957137"/>
              <a:chOff x="6584340" y="5898295"/>
              <a:chExt cx="4747847" cy="957137"/>
            </a:xfrm>
          </p:grpSpPr>
          <p:sp>
            <p:nvSpPr>
              <p:cNvPr id="8" name="Rectangle 7">
                <a:extLst>
                  <a:ext uri="{FF2B5EF4-FFF2-40B4-BE49-F238E27FC236}">
                    <a16:creationId xmlns:a16="http://schemas.microsoft.com/office/drawing/2014/main" id="{6280DF95-1109-41DE-89EF-42192699803E}"/>
                  </a:ext>
                </a:extLst>
              </p:cNvPr>
              <p:cNvSpPr/>
              <p:nvPr/>
            </p:nvSpPr>
            <p:spPr>
              <a:xfrm>
                <a:off x="6584341" y="5898295"/>
                <a:ext cx="4747846" cy="957137"/>
              </a:xfrm>
              <a:prstGeom prst="rect">
                <a:avLst/>
              </a:prstGeom>
              <a:gradFill>
                <a:gsLst>
                  <a:gs pos="71000">
                    <a:schemeClr val="bg1"/>
                  </a:gs>
                  <a:gs pos="14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9A4B286-B29F-4D43-8242-3F2A652FF154}"/>
                  </a:ext>
                </a:extLst>
              </p:cNvPr>
              <p:cNvSpPr txBox="1"/>
              <p:nvPr/>
            </p:nvSpPr>
            <p:spPr>
              <a:xfrm>
                <a:off x="6584340" y="6433337"/>
                <a:ext cx="4747846" cy="369332"/>
              </a:xfrm>
              <a:prstGeom prst="rect">
                <a:avLst/>
              </a:prstGeom>
              <a:noFill/>
            </p:spPr>
            <p:txBody>
              <a:bodyPr wrap="square">
                <a:spAutoFit/>
              </a:bodyPr>
              <a:lstStyle/>
              <a:p>
                <a:pPr algn="ctr"/>
                <a:r>
                  <a:rPr lang="en-CA" b="1" dirty="0"/>
                  <a:t>Photo by </a:t>
                </a:r>
                <a:r>
                  <a:rPr lang="en-CA" b="1" dirty="0" err="1"/>
                  <a:t>pch.vector</a:t>
                </a:r>
                <a:r>
                  <a:rPr lang="en-CA" b="1" dirty="0"/>
                  <a:t> - freepik.com</a:t>
                </a:r>
              </a:p>
            </p:txBody>
          </p:sp>
        </p:gr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c482c5d4686adfddb397d8a434a98b623faeec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32911</TotalTime>
  <Words>5803</Words>
  <Application>Microsoft Office PowerPoint</Application>
  <PresentationFormat>Widescreen</PresentationFormat>
  <Paragraphs>435</Paragraphs>
  <Slides>39</Slides>
  <Notes>39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PlusJakartaSans</vt:lpstr>
      <vt:lpstr>Alégre Sans</vt:lpstr>
      <vt:lpstr>Arial</vt:lpstr>
      <vt:lpstr>Calibri</vt:lpstr>
      <vt:lpstr>lato</vt:lpstr>
      <vt:lpstr>Office Theme</vt:lpstr>
      <vt:lpstr>SOCIAL ACTION</vt:lpstr>
      <vt:lpstr>AGENDA</vt:lpstr>
      <vt:lpstr>LEARNING OUTCOMES</vt:lpstr>
      <vt:lpstr>What is social action?</vt:lpstr>
      <vt:lpstr>ACTIVISTS</vt:lpstr>
      <vt:lpstr>GETTING INVOLVED!</vt:lpstr>
      <vt:lpstr>PowerPoint Presentation</vt:lpstr>
      <vt:lpstr>PowerPoint Presentation</vt:lpstr>
      <vt:lpstr>Thinking Critically about Social Action?</vt:lpstr>
      <vt:lpstr>SOCIAL ACTION Critical Thinking</vt:lpstr>
      <vt:lpstr>PowerPoint Presentation</vt:lpstr>
      <vt:lpstr>Models of Social Action</vt:lpstr>
      <vt:lpstr>Social Action from the Top Down – Big Aid</vt:lpstr>
      <vt:lpstr>SOCIAL AID OR  FINANCIAL GAIN?</vt:lpstr>
      <vt:lpstr>Critical Thinking about Big Aid</vt:lpstr>
      <vt:lpstr>Social Action from the Bottom Up</vt:lpstr>
      <vt:lpstr>EXAMPLE: Barefoot College</vt:lpstr>
      <vt:lpstr>PowerPoint Presentation</vt:lpstr>
      <vt:lpstr>EXAMPLE: Occupy Wall Street</vt:lpstr>
      <vt:lpstr>PowerPoint Presentation</vt:lpstr>
      <vt:lpstr>Grassroots Activism</vt:lpstr>
      <vt:lpstr>Online Activism</vt:lpstr>
      <vt:lpstr>Social Entrepreneurship – “Good” Profit?</vt:lpstr>
      <vt:lpstr>SOCIAL IMPACT</vt:lpstr>
      <vt:lpstr>PowerPoint Presentation</vt:lpstr>
      <vt:lpstr>PowerPoint Presentation</vt:lpstr>
      <vt:lpstr>Social Movements</vt:lpstr>
      <vt:lpstr>TYPES OF Social Movements</vt:lpstr>
      <vt:lpstr>Social Justice  &amp; Charity</vt:lpstr>
      <vt:lpstr>Activism, Allyship, &amp; Advocacy</vt:lpstr>
      <vt:lpstr>Challenges to Social Action</vt:lpstr>
      <vt:lpstr>Challenges to  Social Action</vt:lpstr>
      <vt:lpstr>BACKLASH</vt:lpstr>
      <vt:lpstr>PowerPoint Presentation</vt:lpstr>
      <vt:lpstr>BACKLASH</vt:lpstr>
      <vt:lpstr>PowerPoint Presentation</vt:lpstr>
      <vt:lpstr>CRITICAL THINKING QUESTIONS?</vt:lpstr>
      <vt:lpstr>Discussion: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Citizenship  - Slides</dc:title>
  <dc:creator>pmarti34@my.centennialcollege.ca</dc:creator>
  <cp:lastModifiedBy>Nic Tse</cp:lastModifiedBy>
  <cp:revision>234</cp:revision>
  <dcterms:created xsi:type="dcterms:W3CDTF">2014-09-21T13:52:42Z</dcterms:created>
  <dcterms:modified xsi:type="dcterms:W3CDTF">2023-12-01T14:37:37Z</dcterms:modified>
</cp:coreProperties>
</file>